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52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57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6082D-790C-4D88-8883-4FA1936485A0}" type="datetimeFigureOut">
              <a:rPr lang="hu-HU" smtClean="0"/>
              <a:t>2024. 02. 29.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5D5EB-09A0-47C9-8CEB-DFAAA7C6160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8962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https://informatika.gtportal.eu/?f0=alapfogalmak_01</a:t>
            </a:r>
          </a:p>
          <a:p>
            <a:r>
              <a:rPr lang="hu-HU" dirty="0" smtClean="0"/>
              <a:t>https://slideplayer.hu/slide/2118266/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5D5EB-09A0-47C9-8CEB-DFAAA7C61606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7988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https://baranyilaszlozsolt.com/7osztaly/7.o_12_Kommunikacio.pdf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5D5EB-09A0-47C9-8CEB-DFAAA7C61606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7986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https://slideplayer.hu/slide/2118266/#google_vignette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5D5EB-09A0-47C9-8CEB-DFAAA7C61606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8356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5D5EB-09A0-47C9-8CEB-DFAAA7C61606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5173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https://hu.wikipedia.org/wiki/Enigma_%28g%C3%A9p%29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5D5EB-09A0-47C9-8CEB-DFAAA7C61606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7684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EhCrZMzDP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Qt-S4W5AP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Az információ értéke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44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hu-HU" dirty="0" smtClean="0"/>
              <a:t>1. Alapfogalmak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3" y="965916"/>
            <a:ext cx="9905998" cy="4958366"/>
          </a:xfrm>
        </p:spPr>
        <p:txBody>
          <a:bodyPr>
            <a:normAutofit/>
          </a:bodyPr>
          <a:lstStyle/>
          <a:p>
            <a:pPr marL="457200" indent="-457200">
              <a:buAutoNum type="alphaLcParenR"/>
            </a:pPr>
            <a:r>
              <a:rPr lang="hu-HU" dirty="0" smtClean="0">
                <a:solidFill>
                  <a:srgbClr val="FFFF00"/>
                </a:solidFill>
              </a:rPr>
              <a:t>Jel</a:t>
            </a:r>
            <a:r>
              <a:rPr lang="hu-HU" dirty="0" smtClean="0"/>
              <a:t>: érzékszerveinkkel vagy technikai eszköz segítségével érzékelhető jelenség (pl.: integetés, kézjel)</a:t>
            </a:r>
          </a:p>
          <a:p>
            <a:pPr marL="457200" indent="-457200">
              <a:buAutoNum type="alphaLcParenR"/>
            </a:pPr>
            <a:r>
              <a:rPr lang="hu-HU" dirty="0" smtClean="0">
                <a:solidFill>
                  <a:srgbClr val="FFFF00"/>
                </a:solidFill>
              </a:rPr>
              <a:t>Adat</a:t>
            </a:r>
            <a:r>
              <a:rPr lang="hu-HU" dirty="0" smtClean="0"/>
              <a:t>: </a:t>
            </a:r>
            <a:r>
              <a:rPr lang="hu-HU" b="1" u="sng" dirty="0"/>
              <a:t>Az adat elemi ismeret.</a:t>
            </a:r>
            <a:r>
              <a:rPr lang="hu-HU" dirty="0"/>
              <a:t> Az adat tények, fogalmak olyan megjelenési formája, amely alkalmas emberi eszközökkel történő értelmezésre, feldolgozásra, továbbításra</a:t>
            </a:r>
            <a:r>
              <a:rPr lang="hu-HU" dirty="0" smtClean="0"/>
              <a:t>.</a:t>
            </a:r>
          </a:p>
          <a:p>
            <a:pPr marL="457200" indent="-457200">
              <a:buAutoNum type="alphaLcParenR"/>
            </a:pPr>
            <a:r>
              <a:rPr lang="hu-HU" dirty="0" smtClean="0">
                <a:solidFill>
                  <a:srgbClr val="FFFF00"/>
                </a:solidFill>
              </a:rPr>
              <a:t>Információ</a:t>
            </a:r>
            <a:r>
              <a:rPr lang="hu-HU" dirty="0" smtClean="0"/>
              <a:t>: </a:t>
            </a:r>
            <a:r>
              <a:rPr lang="hu-HU" dirty="0"/>
              <a:t>Az információ olyan </a:t>
            </a:r>
            <a:r>
              <a:rPr lang="hu-HU" u="sng" dirty="0"/>
              <a:t>új ismeret</a:t>
            </a:r>
            <a:r>
              <a:rPr lang="hu-HU" dirty="0"/>
              <a:t>, amely megszerzője számára szükséges, és korábbi tudása alapján értelmezhető.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4985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Kódolás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solidFill>
                  <a:srgbClr val="FFFF00"/>
                </a:solidFill>
              </a:rPr>
              <a:t>K</a:t>
            </a:r>
            <a:r>
              <a:rPr lang="hu-HU" dirty="0" smtClean="0">
                <a:solidFill>
                  <a:srgbClr val="FFFF00"/>
                </a:solidFill>
              </a:rPr>
              <a:t>ód</a:t>
            </a:r>
            <a:r>
              <a:rPr lang="hu-HU" dirty="0" smtClean="0"/>
              <a:t>: </a:t>
            </a:r>
            <a:r>
              <a:rPr lang="hu-HU" dirty="0"/>
              <a:t>megállapodás szerinti jelek vagy szimbólumok rendszere, mellyel valamely információ egyértelműen megadható</a:t>
            </a:r>
            <a:r>
              <a:rPr lang="hu-HU" dirty="0" smtClean="0"/>
              <a:t>.</a:t>
            </a:r>
          </a:p>
          <a:p>
            <a:r>
              <a:rPr lang="hu-HU" dirty="0" smtClean="0">
                <a:solidFill>
                  <a:srgbClr val="FFFF00"/>
                </a:solidFill>
              </a:rPr>
              <a:t>Kódolás</a:t>
            </a:r>
            <a:r>
              <a:rPr lang="hu-HU" dirty="0" smtClean="0"/>
              <a:t>: </a:t>
            </a:r>
            <a:r>
              <a:rPr lang="hu-HU" dirty="0"/>
              <a:t>valamely információ átalakítása egyezményes jelekké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6283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Kommunikáció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információkat nemcsak rögzíteni </a:t>
            </a:r>
            <a:r>
              <a:rPr lang="hu-HU" dirty="0" smtClean="0"/>
              <a:t>tudjuk</a:t>
            </a:r>
            <a:r>
              <a:rPr lang="hu-HU" dirty="0"/>
              <a:t>, hanem küldeni, adni, venni és cserélni is. </a:t>
            </a:r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/>
              <a:t>információ továbbítását egy szóval kommunikációnak nevezzük. </a:t>
            </a:r>
          </a:p>
        </p:txBody>
      </p:sp>
    </p:spTree>
    <p:extLst>
      <p:ext uri="{BB962C8B-B14F-4D97-AF65-F5344CB8AC3E}">
        <p14:creationId xmlns:p14="http://schemas.microsoft.com/office/powerpoint/2010/main" val="140714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/>
          <a:srcRect l="19354" t="26865" r="14856" b="15423"/>
          <a:stretch/>
        </p:blipFill>
        <p:spPr>
          <a:xfrm>
            <a:off x="395787" y="0"/>
            <a:ext cx="11452741" cy="602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6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/>
          <a:srcRect l="27711" t="48955" r="24169" b="31343"/>
          <a:stretch/>
        </p:blipFill>
        <p:spPr>
          <a:xfrm>
            <a:off x="317487" y="1091820"/>
            <a:ext cx="11222303" cy="275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0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Caesar kód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18583" y="1594397"/>
            <a:ext cx="9490194" cy="3541714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A Caesar-kód vagy Caesar-rejtjel az egyik legegyszerűbb és legelterjedtebb titkosírási módszer.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Ez </a:t>
            </a:r>
            <a:r>
              <a:rPr lang="hu-HU" dirty="0"/>
              <a:t>egy helyettesítő rejtjel, ami azt jelenti, hogy minden egyes betűt az ábécében egy tőle meghatározott távolságra lévő betűvel kell helyettesíteni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r>
              <a:rPr lang="hu-HU" dirty="0">
                <a:hlinkClick r:id="rId3"/>
              </a:rPr>
              <a:t>https://</a:t>
            </a:r>
            <a:r>
              <a:rPr lang="hu-HU" dirty="0" smtClean="0">
                <a:hlinkClick r:id="rId3"/>
              </a:rPr>
              <a:t>www.youtube.com/watch?v=XEhCrZMzDPU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1026" name="Picture 2" descr="Caesar-rejtjel – Wikipé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241" y="3567808"/>
            <a:ext cx="6340759" cy="267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esar Rejtjel Kerék témájú stock fotó – Kép letöltése most - Kód, Ábécé,  Rulett - iSt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5896" y="132113"/>
            <a:ext cx="1948689" cy="194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15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Xezujw</a:t>
            </a:r>
            <a:r>
              <a:rPr lang="hu-HU" dirty="0"/>
              <a:t> </a:t>
            </a:r>
            <a:r>
              <a:rPr lang="hu-HU" dirty="0" err="1"/>
              <a:t>rzspf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5535" y="1799111"/>
            <a:ext cx="11982734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 smtClean="0"/>
              <a:t>Alap ABC:</a:t>
            </a:r>
          </a:p>
          <a:p>
            <a:pPr marL="0" indent="0">
              <a:buNone/>
            </a:pPr>
            <a:r>
              <a:rPr lang="hu-HU" sz="2800" dirty="0" smtClean="0"/>
              <a:t>A, </a:t>
            </a:r>
            <a:r>
              <a:rPr lang="hu-HU" sz="2800" dirty="0"/>
              <a:t>B, </a:t>
            </a:r>
            <a:r>
              <a:rPr lang="hu-HU" sz="2800" dirty="0" smtClean="0"/>
              <a:t>C, D, </a:t>
            </a:r>
            <a:r>
              <a:rPr lang="hu-HU" sz="2800" dirty="0"/>
              <a:t>E</a:t>
            </a:r>
            <a:r>
              <a:rPr lang="hu-HU" sz="2800" dirty="0" smtClean="0"/>
              <a:t>, </a:t>
            </a:r>
            <a:r>
              <a:rPr lang="hu-HU" sz="2800" dirty="0"/>
              <a:t>F, G</a:t>
            </a:r>
            <a:r>
              <a:rPr lang="hu-HU" sz="2800" dirty="0" smtClean="0"/>
              <a:t>, </a:t>
            </a:r>
            <a:r>
              <a:rPr lang="hu-HU" sz="2800" dirty="0"/>
              <a:t>H, I, </a:t>
            </a:r>
            <a:r>
              <a:rPr lang="hu-HU" sz="2800" dirty="0" smtClean="0"/>
              <a:t>J</a:t>
            </a:r>
            <a:r>
              <a:rPr lang="hu-HU" sz="2800" dirty="0"/>
              <a:t>, K, L, </a:t>
            </a:r>
            <a:r>
              <a:rPr lang="hu-HU" sz="2800" dirty="0" smtClean="0"/>
              <a:t> </a:t>
            </a:r>
            <a:r>
              <a:rPr lang="hu-HU" sz="2800" dirty="0"/>
              <a:t>M, N</a:t>
            </a:r>
            <a:r>
              <a:rPr lang="hu-HU" sz="2800" dirty="0" smtClean="0"/>
              <a:t>, </a:t>
            </a:r>
            <a:r>
              <a:rPr lang="hu-HU" sz="2800" dirty="0"/>
              <a:t>O</a:t>
            </a:r>
            <a:r>
              <a:rPr lang="hu-HU" sz="2800" dirty="0" smtClean="0"/>
              <a:t>, </a:t>
            </a:r>
            <a:r>
              <a:rPr lang="hu-HU" sz="2800" dirty="0"/>
              <a:t>P, Q, R, S</a:t>
            </a:r>
            <a:r>
              <a:rPr lang="hu-HU" sz="2800" dirty="0" smtClean="0"/>
              <a:t>, </a:t>
            </a:r>
            <a:r>
              <a:rPr lang="hu-HU" sz="2800" dirty="0"/>
              <a:t>T</a:t>
            </a:r>
            <a:r>
              <a:rPr lang="hu-HU" sz="2800" dirty="0" smtClean="0"/>
              <a:t>, </a:t>
            </a:r>
            <a:r>
              <a:rPr lang="hu-HU" sz="2800" dirty="0"/>
              <a:t>U</a:t>
            </a:r>
            <a:r>
              <a:rPr lang="hu-HU" sz="2800" dirty="0" smtClean="0"/>
              <a:t>, </a:t>
            </a:r>
            <a:r>
              <a:rPr lang="hu-HU" sz="2800" dirty="0"/>
              <a:t>V, W, X, Y, </a:t>
            </a:r>
            <a:r>
              <a:rPr lang="hu-HU" sz="2800" dirty="0" smtClean="0"/>
              <a:t>Z</a:t>
            </a:r>
          </a:p>
          <a:p>
            <a:pPr marL="0" indent="0">
              <a:buNone/>
            </a:pPr>
            <a:r>
              <a:rPr lang="hu-HU" sz="2800" dirty="0" smtClean="0"/>
              <a:t>Eltolt:</a:t>
            </a:r>
          </a:p>
          <a:p>
            <a:pPr marL="0" indent="0">
              <a:buNone/>
            </a:pPr>
            <a:r>
              <a:rPr lang="hu-HU" sz="2800" dirty="0"/>
              <a:t>F, G, H, I, J, K, L,  M, N, O, P, Q, R, S, T, U, V, W, X, Y, </a:t>
            </a:r>
            <a:r>
              <a:rPr lang="hu-HU" sz="2800" dirty="0" smtClean="0"/>
              <a:t>Z, A B, C, D, E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72376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Enigma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9723" y="5756718"/>
            <a:ext cx="9905999" cy="576800"/>
          </a:xfrm>
        </p:spPr>
        <p:txBody>
          <a:bodyPr/>
          <a:lstStyle/>
          <a:p>
            <a:pPr marL="0" indent="0">
              <a:buNone/>
            </a:pPr>
            <a:r>
              <a:rPr lang="hu-HU" dirty="0">
                <a:hlinkClick r:id="rId3"/>
              </a:rPr>
              <a:t>https://</a:t>
            </a:r>
            <a:r>
              <a:rPr lang="hu-HU" dirty="0" smtClean="0">
                <a:hlinkClick r:id="rId3"/>
              </a:rPr>
              <a:t>www.youtube.com/watch?v=bQt-S4W5AP4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2050" name="Picture 2" descr="undefin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957" y="618518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ndefin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23" y="1707170"/>
            <a:ext cx="5838082" cy="396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67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kör">
  <a:themeElements>
    <a:clrScheme name="Kék melegség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Áramkör</Template>
  <TotalTime>114</TotalTime>
  <Words>220</Words>
  <Application>Microsoft Office PowerPoint</Application>
  <PresentationFormat>Szélesvásznú</PresentationFormat>
  <Paragraphs>32</Paragraphs>
  <Slides>9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4" baseType="lpstr">
      <vt:lpstr>Arial</vt:lpstr>
      <vt:lpstr>Calibri</vt:lpstr>
      <vt:lpstr>Trebuchet MS</vt:lpstr>
      <vt:lpstr>Tw Cen MT</vt:lpstr>
      <vt:lpstr>Áramkör</vt:lpstr>
      <vt:lpstr>Az információ értéke</vt:lpstr>
      <vt:lpstr>1. Alapfogalmak</vt:lpstr>
      <vt:lpstr>Kódolás</vt:lpstr>
      <vt:lpstr>Kommunikáció</vt:lpstr>
      <vt:lpstr>PowerPoint bemutató</vt:lpstr>
      <vt:lpstr>PowerPoint bemutató</vt:lpstr>
      <vt:lpstr>Caesar kód</vt:lpstr>
      <vt:lpstr>Xezujw rzspf</vt:lpstr>
      <vt:lpstr>Enigma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információ értéke</dc:title>
  <dc:creator>Windows-felhasználó</dc:creator>
  <cp:lastModifiedBy>Windows-felhasználó</cp:lastModifiedBy>
  <cp:revision>8</cp:revision>
  <dcterms:created xsi:type="dcterms:W3CDTF">2024-02-29T08:05:30Z</dcterms:created>
  <dcterms:modified xsi:type="dcterms:W3CDTF">2024-02-29T09:59:53Z</dcterms:modified>
</cp:coreProperties>
</file>