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wdp" ContentType="image/vnd.ms-photo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840" r:id="rId1"/>
  </p:sldMasterIdLst>
  <p:sldIdLst>
    <p:sldId id="256" r:id="rId2"/>
    <p:sldId id="257" r:id="rId3"/>
    <p:sldId id="258" r:id="rId4"/>
    <p:sldId id="259" r:id="rId5"/>
    <p:sldId id="260" r:id="rId6"/>
    <p:sldId id="261" r:id="rId7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4995" autoAdjust="0"/>
    <p:restoredTop sz="94660"/>
  </p:normalViewPr>
  <p:slideViewPr>
    <p:cSldViewPr snapToGrid="0">
      <p:cViewPr varScale="1">
        <p:scale>
          <a:sx n="70" d="100"/>
          <a:sy n="70" d="100"/>
        </p:scale>
        <p:origin x="536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_rels/slideLayout9.xml.rels><?xml version="1.0" encoding="UTF-8" standalone="yes"?>
<Relationships xmlns="http://schemas.openxmlformats.org/package/2006/relationships"><Relationship Id="rId3" Type="http://schemas.microsoft.com/office/2007/relationships/hdphoto" Target="../media/hdphoto2.wdp"/><Relationship Id="rId2" Type="http://schemas.openxmlformats.org/officeDocument/2006/relationships/image" Target="../media/image4.png"/><Relationship Id="rId1" Type="http://schemas.openxmlformats.org/officeDocument/2006/relationships/slideMaster" Target="../slideMasters/slideMaster1.xml"/><Relationship Id="rId5" Type="http://schemas.microsoft.com/office/2007/relationships/hdphoto" Target="../media/hdphoto1.wdp"/><Relationship Id="rId4" Type="http://schemas.openxmlformats.org/officeDocument/2006/relationships/image" Target="../media/image2.png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920834" y="134694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6200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8" name="Rectangle 7"/>
          <p:cNvSpPr/>
          <p:nvPr/>
        </p:nvSpPr>
        <p:spPr>
          <a:xfrm>
            <a:off x="920834" y="4299696"/>
            <a:ext cx="10222992" cy="80683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175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9" name="Rectangle 8"/>
          <p:cNvSpPr/>
          <p:nvPr/>
        </p:nvSpPr>
        <p:spPr>
          <a:xfrm>
            <a:off x="920834" y="1484779"/>
            <a:ext cx="10222992" cy="274320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grpSp>
        <p:nvGrpSpPr>
          <p:cNvPr id="10" name="Group 9"/>
          <p:cNvGrpSpPr/>
          <p:nvPr/>
        </p:nvGrpSpPr>
        <p:grpSpPr>
          <a:xfrm>
            <a:off x="9649215" y="4068923"/>
            <a:ext cx="1080904" cy="1080902"/>
            <a:chOff x="9685338" y="4460675"/>
            <a:chExt cx="1080904" cy="1080902"/>
          </a:xfrm>
        </p:grpSpPr>
        <p:sp>
          <p:nvSpPr>
            <p:cNvPr id="11" name="Oval 10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2" name="Oval 11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51560" y="1432223"/>
            <a:ext cx="9966960" cy="3035808"/>
          </a:xfrm>
        </p:spPr>
        <p:txBody>
          <a:bodyPr anchor="ctr">
            <a:noAutofit/>
          </a:bodyPr>
          <a:lstStyle>
            <a:lvl1pPr algn="l">
              <a:lnSpc>
                <a:spcPct val="85000"/>
              </a:lnSpc>
              <a:defRPr sz="7200" b="1" cap="none" baseline="0">
                <a:blipFill dpi="0" rotWithShape="1">
                  <a:blip r:embed="rId4"/>
                  <a:srcRect/>
                  <a:tile tx="6350" ty="-127000" sx="65000" sy="64000" flip="none" algn="tl"/>
                </a:blip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9848" y="4389120"/>
            <a:ext cx="7891272" cy="1069848"/>
          </a:xfrm>
        </p:spPr>
        <p:txBody>
          <a:bodyPr>
            <a:normAutofit/>
          </a:bodyPr>
          <a:lstStyle>
            <a:lvl1pPr marL="0" indent="0" algn="l">
              <a:buNone/>
              <a:defRPr sz="2200">
                <a:solidFill>
                  <a:schemeClr val="tx1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hu-HU" smtClean="0"/>
              <a:t>Alcím mintájának szerkesztése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B4AF60A-713C-41BA-9788-4C493DDC0A9C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592733" y="4289334"/>
            <a:ext cx="1193868" cy="640080"/>
          </a:xfrm>
        </p:spPr>
        <p:txBody>
          <a:bodyPr/>
          <a:lstStyle>
            <a:lvl1pPr>
              <a:defRPr sz="2800" b="1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E5E0FA7-C445-42F7-AF66-A4F5A6FC8A9C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533400"/>
            <a:ext cx="2552700" cy="5638800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066800" y="533400"/>
            <a:ext cx="7505700" cy="5638800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85AC5C5-1A57-4420-8AFB-CE41693A794B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A4C08AF-84E6-4329-8E67-FEA434B47075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0" y="4917989"/>
            <a:ext cx="12192000" cy="1940010"/>
          </a:xfrm>
          <a:prstGeom prst="rect">
            <a:avLst/>
          </a:prstGeom>
          <a:blipFill dpi="0" rotWithShape="1">
            <a:blip r:embed="rId2">
              <a:alphaModFix amt="83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167128" y="1225296"/>
            <a:ext cx="9281160" cy="3520440"/>
          </a:xfrm>
        </p:spPr>
        <p:txBody>
          <a:bodyPr anchor="ctr">
            <a:normAutofit/>
          </a:bodyPr>
          <a:lstStyle>
            <a:lvl1pPr>
              <a:lnSpc>
                <a:spcPct val="85000"/>
              </a:lnSpc>
              <a:defRPr sz="7200" b="1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165774" y="5020056"/>
            <a:ext cx="9052560" cy="1066800"/>
          </a:xfrm>
        </p:spPr>
        <p:txBody>
          <a:bodyPr anchor="t">
            <a:normAutofit/>
          </a:bodyPr>
          <a:lstStyle>
            <a:lvl1pPr marL="0" indent="0">
              <a:buNone/>
              <a:defRPr sz="2000">
                <a:solidFill>
                  <a:schemeClr val="tx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593667" y="6272784"/>
            <a:ext cx="2644309" cy="365125"/>
          </a:xfrm>
        </p:spPr>
        <p:txBody>
          <a:bodyPr/>
          <a:lstStyle/>
          <a:p>
            <a:fld id="{4F6EE328-6AFF-436B-881F-213D56084544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182708" y="6272784"/>
            <a:ext cx="6327648" cy="365125"/>
          </a:xfrm>
        </p:spPr>
        <p:txBody>
          <a:bodyPr/>
          <a:lstStyle/>
          <a:p>
            <a:endParaRPr lang="en-US" dirty="0"/>
          </a:p>
        </p:txBody>
      </p:sp>
      <p:grpSp>
        <p:nvGrpSpPr>
          <p:cNvPr id="8" name="Group 7"/>
          <p:cNvGrpSpPr/>
          <p:nvPr/>
        </p:nvGrpSpPr>
        <p:grpSpPr>
          <a:xfrm>
            <a:off x="897399" y="2325848"/>
            <a:ext cx="1080904" cy="1080902"/>
            <a:chOff x="9685338" y="4460675"/>
            <a:chExt cx="1080904" cy="1080902"/>
          </a:xfrm>
        </p:grpSpPr>
        <p:sp>
          <p:nvSpPr>
            <p:cNvPr id="9" name="Oval 8"/>
            <p:cNvSpPr/>
            <p:nvPr/>
          </p:nvSpPr>
          <p:spPr>
            <a:xfrm>
              <a:off x="9685338" y="4460675"/>
              <a:ext cx="1080904" cy="1080902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</a14:imgLayer>
                    </a14:imgProps>
                  </a:ext>
                </a:extLst>
              </a:blip>
              <a:srcRect/>
              <a:tile tx="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9793429" y="4568765"/>
              <a:ext cx="864723" cy="864722"/>
            </a:xfrm>
            <a:prstGeom prst="ellipse">
              <a:avLst/>
            </a:prstGeom>
            <a:noFill/>
            <a:ln w="254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843702" y="2506133"/>
            <a:ext cx="1188298" cy="720332"/>
          </a:xfrm>
        </p:spPr>
        <p:txBody>
          <a:bodyPr/>
          <a:lstStyle>
            <a:lvl1pPr>
              <a:defRPr sz="2800"/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69848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364224" y="2194560"/>
            <a:ext cx="4754880" cy="39776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E02069A-09EE-4C7C-86A4-2314A404921D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6800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69848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364224" y="2048256"/>
            <a:ext cx="4754880" cy="640080"/>
          </a:xfrm>
        </p:spPr>
        <p:txBody>
          <a:bodyPr anchor="ctr">
            <a:normAutofit/>
          </a:bodyPr>
          <a:lstStyle>
            <a:lvl1pPr marL="0" indent="0">
              <a:buNone/>
              <a:defRPr sz="2000" b="1">
                <a:solidFill>
                  <a:schemeClr val="accent1">
                    <a:lumMod val="75000"/>
                  </a:schemeClr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364224" y="2743200"/>
            <a:ext cx="4754880" cy="3291840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6EE7F1-171E-411F-96CA-A251A21496E7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872C98D-A273-4547-9B92-97D7769F71A6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B7CD67-0644-446C-B2AD-1C09BF34F286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200" y="685800"/>
            <a:ext cx="6711696" cy="5020056"/>
          </a:xfrm>
        </p:spPr>
        <p:txBody>
          <a:bodyPr/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1480828-6983-48AD-9E27-CBD3696F837E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grpSp>
        <p:nvGrpSpPr>
          <p:cNvPr id="9" name="Group 8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10" name="Oval 9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1" name="Oval 10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Rectangle 10"/>
          <p:cNvSpPr/>
          <p:nvPr/>
        </p:nvSpPr>
        <p:spPr>
          <a:xfrm>
            <a:off x="8303740" y="0"/>
            <a:ext cx="3888259" cy="6857999"/>
          </a:xfrm>
          <a:prstGeom prst="rect">
            <a:avLst/>
          </a:prstGeom>
          <a:blipFill dpi="0" rotWithShape="1">
            <a:blip r:embed="rId2">
              <a:alphaModFix amt="60000"/>
              <a:lum bright="70000" contrast="-70000"/>
              <a:extLst>
                <a:ext uri="{BEBA8EAE-BF5A-486C-A8C5-ECC9F3942E4B}">
                  <a14:imgProps xmlns:a14="http://schemas.microsoft.com/office/drawing/2010/main">
                    <a14:imgLayer r:embed="rId3">
                      <a14:imgEffect>
                        <a14:sharpenSoften amount="61000"/>
                      </a14:imgEffect>
                    </a14:imgLayer>
                  </a14:imgProps>
                </a:ex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tile tx="0" ty="-704850" sx="92000" sy="89000" flip="xy" algn="ctr"/>
          </a:blip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549640" y="685800"/>
            <a:ext cx="3200400" cy="1737360"/>
          </a:xfrm>
        </p:spPr>
        <p:txBody>
          <a:bodyPr anchor="b">
            <a:normAutofit/>
          </a:bodyPr>
          <a:lstStyle>
            <a:lvl1pPr>
              <a:defRPr sz="3200" b="1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0"/>
            <a:ext cx="8303740" cy="6858000"/>
          </a:xfrm>
          <a:solidFill>
            <a:schemeClr val="tx2">
              <a:lumMod val="20000"/>
              <a:lumOff val="80000"/>
            </a:schemeClr>
          </a:solidFill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549640" y="2423160"/>
            <a:ext cx="3200400" cy="329184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400">
                <a:solidFill>
                  <a:schemeClr val="accent1">
                    <a:lumMod val="50000"/>
                  </a:schemeClr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C5EFB91-0324-450E-B17F-36DC0ECCE413}" type="datetimeFigureOut">
              <a:rPr lang="en-US" dirty="0"/>
              <a:t>9/18/2025</a:t>
            </a:fld>
            <a:endParaRPr lang="en-US" dirty="0"/>
          </a:p>
        </p:txBody>
      </p:sp>
      <p:grpSp>
        <p:nvGrpSpPr>
          <p:cNvPr id="8" name="Group 7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9" name="Oval 8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4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5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10" name="Oval 9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ysClr val="window" lastClr="FFFFFF"/>
              </a:solidFill>
              <a:prstDash val="solid"/>
            </a:ln>
            <a:effectLst/>
          </p:spPr>
        </p:sp>
      </p:grp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FAB73BC-B049-4115-A692-8D63A059BFB8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image" Target="../media/image3.png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microsoft.com/office/2007/relationships/hdphoto" Target="../media/hdphoto1.wdp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58400" cy="1609344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69848" y="2121408"/>
            <a:ext cx="10058400" cy="405079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7964424" y="6272784"/>
            <a:ext cx="3273552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2"/>
                </a:solidFill>
              </a:defRPr>
            </a:lvl1pPr>
          </a:lstStyle>
          <a:p>
            <a:fld id="{52E37674-C1BA-4107-9B06-6D4CAC3A3DF5}" type="datetimeFigureOut">
              <a:rPr lang="en-US" dirty="0"/>
              <a:t>9/18/2025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1088136" y="6272784"/>
            <a:ext cx="6327648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grpSp>
        <p:nvGrpSpPr>
          <p:cNvPr id="7" name="Group 6"/>
          <p:cNvGrpSpPr>
            <a:grpSpLocks noChangeAspect="1"/>
          </p:cNvGrpSpPr>
          <p:nvPr/>
        </p:nvGrpSpPr>
        <p:grpSpPr>
          <a:xfrm>
            <a:off x="11401725" y="6229681"/>
            <a:ext cx="457200" cy="457200"/>
            <a:chOff x="11361456" y="6195813"/>
            <a:chExt cx="548640" cy="548640"/>
          </a:xfrm>
        </p:grpSpPr>
        <p:sp>
          <p:nvSpPr>
            <p:cNvPr id="8" name="Oval 7"/>
            <p:cNvSpPr/>
            <p:nvPr/>
          </p:nvSpPr>
          <p:spPr>
            <a:xfrm>
              <a:off x="11361456" y="6195813"/>
              <a:ext cx="548640" cy="548640"/>
            </a:xfrm>
            <a:prstGeom prst="ellipse">
              <a:avLst/>
            </a:prstGeom>
            <a:blipFill dpi="0" rotWithShape="1">
              <a:blip r:embed="rId13">
                <a:duotone>
                  <a:schemeClr val="accent1">
                    <a:shade val="45000"/>
                    <a:satMod val="135000"/>
                  </a:schemeClr>
                  <a:prstClr val="white"/>
                </a:duotone>
                <a:extLst>
                  <a:ext uri="{BEBA8EAE-BF5A-486C-A8C5-ECC9F3942E4B}">
                    <a14:imgProps xmlns:a14="http://schemas.microsoft.com/office/drawing/2010/main">
                      <a14:imgLayer r:embed="rId14">
                        <a14:imgEffect>
                          <a14:saturation sat="95000"/>
                        </a14:imgEffect>
                        <a14:imgEffect>
                          <a14:brightnessContrast bright="-40000" contrast="20000"/>
                        </a14:imgEffect>
                      </a14:imgLayer>
                    </a14:imgProps>
                  </a:ext>
                </a:extLst>
              </a:blip>
              <a:srcRect/>
              <a:tile tx="50800" ty="0" sx="85000" sy="85000" flip="none" algn="tl"/>
            </a:blipFill>
            <a:ln w="25400" cap="flat" cmpd="sng" algn="ctr">
              <a:noFill/>
              <a:prstDash val="solid"/>
            </a:ln>
            <a:effectLst/>
          </p:spPr>
        </p:sp>
        <p:sp>
          <p:nvSpPr>
            <p:cNvPr id="9" name="Oval 8"/>
            <p:cNvSpPr/>
            <p:nvPr/>
          </p:nvSpPr>
          <p:spPr>
            <a:xfrm>
              <a:off x="11396488" y="6230844"/>
              <a:ext cx="478576" cy="478578"/>
            </a:xfrm>
            <a:prstGeom prst="ellipse">
              <a:avLst/>
            </a:prstGeom>
            <a:noFill/>
            <a:ln w="12700" cap="flat" cmpd="sng" algn="ctr">
              <a:solidFill>
                <a:srgbClr val="FFFFFF"/>
              </a:solidFill>
              <a:prstDash val="solid"/>
            </a:ln>
            <a:effectLst/>
          </p:spPr>
        </p:sp>
      </p:grp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311128" y="6272784"/>
            <a:ext cx="64008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400" b="1">
                <a:solidFill>
                  <a:srgbClr val="FFFFFF"/>
                </a:solidFill>
                <a:latin typeface="+mn-lt"/>
              </a:defRPr>
            </a:lvl1pPr>
          </a:lstStyle>
          <a:p>
            <a:fld id="{4FAB73BC-B049-4115-A692-8D63A059BFB8}" type="slidenum">
              <a:rPr lang="en-US" dirty="0"/>
              <a:pPr/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41" r:id="rId1"/>
    <p:sldLayoutId id="2147483842" r:id="rId2"/>
    <p:sldLayoutId id="2147483843" r:id="rId3"/>
    <p:sldLayoutId id="2147483844" r:id="rId4"/>
    <p:sldLayoutId id="2147483845" r:id="rId5"/>
    <p:sldLayoutId id="2147483846" r:id="rId6"/>
    <p:sldLayoutId id="2147483847" r:id="rId7"/>
    <p:sldLayoutId id="2147483848" r:id="rId8"/>
    <p:sldLayoutId id="2147483849" r:id="rId9"/>
    <p:sldLayoutId id="2147483850" r:id="rId10"/>
    <p:sldLayoutId id="214748385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800" b="1" kern="1200" cap="none" baseline="0">
          <a:blipFill>
            <a:blip r:embed="rId1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tile tx="6350" ty="-127000" sx="65000" sy="64000" flip="none" algn="tl"/>
          </a:blip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20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400"/>
        </a:spcBef>
        <a:spcAft>
          <a:spcPts val="200"/>
        </a:spcAft>
        <a:buClr>
          <a:schemeClr val="accent1">
            <a:lumMod val="75000"/>
          </a:schemeClr>
        </a:buClr>
        <a:buSzPct val="85000"/>
        <a:buFont typeface="Wingdings" pitchFamily="2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hyperlink" Target="https://www.nkp.hu/tankonyv/digitalis_kultura_5_nat2020/lecke_04_001" TargetMode="Externa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A számítógép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hu-HU"/>
          </a:p>
        </p:txBody>
      </p:sp>
    </p:spTree>
    <p:extLst>
      <p:ext uri="{BB962C8B-B14F-4D97-AF65-F5344CB8AC3E}">
        <p14:creationId xmlns:p14="http://schemas.microsoft.com/office/powerpoint/2010/main" val="375307458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Számítógép fogalma: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4400" dirty="0" smtClean="0"/>
              <a:t>Olyan </a:t>
            </a:r>
            <a:r>
              <a:rPr lang="hu-HU" sz="4400" dirty="0"/>
              <a:t>elektronikus gép, amely képes </a:t>
            </a:r>
            <a:r>
              <a:rPr lang="hu-HU" sz="4400" dirty="0" smtClean="0"/>
              <a:t>adatok </a:t>
            </a:r>
            <a:r>
              <a:rPr lang="hu-HU" sz="4400" dirty="0"/>
              <a:t>fogadására</a:t>
            </a:r>
            <a:r>
              <a:rPr lang="hu-HU" sz="4400" dirty="0" smtClean="0"/>
              <a:t>, </a:t>
            </a:r>
            <a:r>
              <a:rPr lang="hu-HU" sz="4400" dirty="0"/>
              <a:t>műveletek </a:t>
            </a:r>
            <a:r>
              <a:rPr lang="hu-HU" sz="4400" dirty="0" smtClean="0"/>
              <a:t>végrehajtására,adatok </a:t>
            </a:r>
            <a:r>
              <a:rPr lang="hu-HU" sz="4400" dirty="0"/>
              <a:t>kivitelére.</a:t>
            </a:r>
          </a:p>
        </p:txBody>
      </p:sp>
    </p:spTree>
    <p:extLst>
      <p:ext uri="{BB962C8B-B14F-4D97-AF65-F5344CB8AC3E}">
        <p14:creationId xmlns:p14="http://schemas.microsoft.com/office/powerpoint/2010/main" val="205236194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Operációs rendszer: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hu-HU" sz="4400" dirty="0"/>
              <a:t>rendszerszoftver, mely kapcsolatot teremt a felhasználó és a gép között azáltal, hogy felügyeli a futó folyamatokat és futtatja a felhasználó programjait. Pl.: DOS, Unix, Windows, Linux stb.</a:t>
            </a:r>
          </a:p>
        </p:txBody>
      </p:sp>
    </p:spTree>
    <p:extLst>
      <p:ext uri="{BB962C8B-B14F-4D97-AF65-F5344CB8AC3E}">
        <p14:creationId xmlns:p14="http://schemas.microsoft.com/office/powerpoint/2010/main" val="20605223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dirty="0"/>
              <a:t>A számítógép részei: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hu-HU" sz="4000" dirty="0" smtClean="0"/>
              <a:t>HARDVER</a:t>
            </a:r>
            <a:r>
              <a:rPr lang="hu-HU" sz="4000" dirty="0"/>
              <a:t>, ami az eszközöket (megfogható) </a:t>
            </a:r>
          </a:p>
          <a:p>
            <a:r>
              <a:rPr lang="hu-HU" sz="4000" dirty="0" smtClean="0"/>
              <a:t>SZOFTVER</a:t>
            </a:r>
            <a:r>
              <a:rPr lang="hu-HU" sz="4000" dirty="0"/>
              <a:t>, (nem megfogható) ami pedig a számítógépen található rendszer- (pld. Windows) és felhasználói (pld. játékok) programokat jelenti.</a:t>
            </a:r>
          </a:p>
        </p:txBody>
      </p:sp>
    </p:spTree>
    <p:extLst>
      <p:ext uri="{BB962C8B-B14F-4D97-AF65-F5344CB8AC3E}">
        <p14:creationId xmlns:p14="http://schemas.microsoft.com/office/powerpoint/2010/main" val="3047169705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978408" y="0"/>
            <a:ext cx="10058400" cy="1609344"/>
          </a:xfrm>
        </p:spPr>
        <p:txBody>
          <a:bodyPr/>
          <a:lstStyle/>
          <a:p>
            <a:r>
              <a:rPr lang="hu-HU" dirty="0"/>
              <a:t>Perifériák:</a:t>
            </a:r>
          </a:p>
        </p:txBody>
      </p:sp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060704" y="1088136"/>
            <a:ext cx="10058400" cy="4050792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3600" dirty="0" smtClean="0"/>
              <a:t>a számítógéphez csatlakoztatható külső eszközök</a:t>
            </a:r>
            <a:r>
              <a:rPr lang="hu-HU" sz="3600" dirty="0"/>
              <a:t>, melyek lehetnek beviteli, kiviteli és be- és kiviteliek. </a:t>
            </a:r>
            <a:endParaRPr lang="hu-HU" sz="3600" dirty="0" smtClean="0"/>
          </a:p>
          <a:p>
            <a:r>
              <a:rPr lang="hu-HU" sz="3600" dirty="0" smtClean="0"/>
              <a:t>Beviteli</a:t>
            </a:r>
            <a:r>
              <a:rPr lang="hu-HU" sz="3600" dirty="0"/>
              <a:t>: billentyűzet, egér, mikrofon, szkenner, kamera. </a:t>
            </a:r>
            <a:endParaRPr lang="hu-HU" sz="3600" dirty="0" smtClean="0"/>
          </a:p>
          <a:p>
            <a:r>
              <a:rPr lang="hu-HU" sz="3600" dirty="0" smtClean="0"/>
              <a:t>Kiviteli</a:t>
            </a:r>
            <a:r>
              <a:rPr lang="hu-HU" sz="3600" dirty="0"/>
              <a:t>: monitor, nyomtató, hangfal, projektor. </a:t>
            </a:r>
            <a:endParaRPr lang="hu-HU" sz="3600" dirty="0" smtClean="0"/>
          </a:p>
          <a:p>
            <a:r>
              <a:rPr lang="hu-HU" sz="3600" dirty="0" smtClean="0"/>
              <a:t>Be- </a:t>
            </a:r>
            <a:r>
              <a:rPr lang="hu-HU" sz="3600" dirty="0"/>
              <a:t>és kiviteli: floppy, merevlemez, CD, DVD lemezek.</a:t>
            </a:r>
          </a:p>
        </p:txBody>
      </p:sp>
    </p:spTree>
    <p:extLst>
      <p:ext uri="{BB962C8B-B14F-4D97-AF65-F5344CB8AC3E}">
        <p14:creationId xmlns:p14="http://schemas.microsoft.com/office/powerpoint/2010/main" val="105565144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title"/>
          </p:nvPr>
        </p:nvSpPr>
        <p:spPr>
          <a:xfrm>
            <a:off x="1069848" y="484632"/>
            <a:ext cx="10067544" cy="4901184"/>
          </a:xfrm>
        </p:spPr>
        <p:txBody>
          <a:bodyPr>
            <a:normAutofit/>
          </a:bodyPr>
          <a:lstStyle/>
          <a:p>
            <a:r>
              <a:rPr lang="hu-HU" dirty="0"/>
              <a:t>Felhasznált forrás:</a:t>
            </a:r>
            <a:br>
              <a:rPr lang="hu-HU" dirty="0"/>
            </a:br>
            <a:r>
              <a:rPr lang="hu-HU" dirty="0">
                <a:hlinkClick r:id="rId2"/>
              </a:rPr>
              <a:t>https://</a:t>
            </a:r>
            <a:r>
              <a:rPr lang="hu-HU" dirty="0" smtClean="0">
                <a:hlinkClick r:id="rId2"/>
              </a:rPr>
              <a:t>www.nkp.hu/tankonyv/digitalis_kultura_5_nat2020/lecke_04_001</a:t>
            </a:r>
            <a:r>
              <a:rPr lang="hu-HU" dirty="0" smtClean="0"/>
              <a:t> 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3587207430"/>
      </p:ext>
    </p:extLst>
  </p:cSld>
  <p:clrMapOvr>
    <a:masterClrMapping/>
  </p:clrMapOvr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Fabetű">
  <a:themeElements>
    <a:clrScheme name="Wood Type">
      <a:dk1>
        <a:sysClr val="windowText" lastClr="000000"/>
      </a:dk1>
      <a:lt1>
        <a:sysClr val="window" lastClr="FFFFFF"/>
      </a:lt1>
      <a:dk2>
        <a:srgbClr val="775F55"/>
      </a:dk2>
      <a:lt2>
        <a:srgbClr val="EBDDC3"/>
      </a:lt2>
      <a:accent1>
        <a:srgbClr val="94B6D2"/>
      </a:accent1>
      <a:accent2>
        <a:srgbClr val="DD8047"/>
      </a:accent2>
      <a:accent3>
        <a:srgbClr val="A5AB81"/>
      </a:accent3>
      <a:accent4>
        <a:srgbClr val="D8B25C"/>
      </a:accent4>
      <a:accent5>
        <a:srgbClr val="7BA79D"/>
      </a:accent5>
      <a:accent6>
        <a:srgbClr val="968C8C"/>
      </a:accent6>
      <a:hlink>
        <a:srgbClr val="F7B615"/>
      </a:hlink>
      <a:folHlink>
        <a:srgbClr val="704404"/>
      </a:folHlink>
    </a:clrScheme>
    <a:fontScheme name="Wood Type">
      <a:majorFont>
        <a:latin typeface="Georgia" panose="02040502050405020303"/>
        <a:ea typeface=""/>
        <a:cs typeface=""/>
        <a:font script="Jpan" typeface="ＭＳ Ｐゴシック"/>
        <a:font script="Hang" typeface="돋움"/>
        <a:font script="Hans" typeface="方正舒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rebuchet MS" panose="020B0603020202020204"/>
        <a:ea typeface=""/>
        <a:cs typeface=""/>
        <a:font script="Jpan" typeface="HG丸ｺﾞｼｯｸM-PRO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Wood Type">
      <a:fillStyleLst>
        <a:solidFill>
          <a:schemeClr val="phClr"/>
        </a:solidFill>
        <a:blipFill rotWithShape="1">
          <a:blip xmlns:r="http://schemas.openxmlformats.org/officeDocument/2006/relationships" r:embed="rId1">
            <a:duotone>
              <a:schemeClr val="phClr">
                <a:tint val="70000"/>
                <a:shade val="63000"/>
              </a:schemeClr>
              <a:schemeClr val="phClr">
                <a:tint val="10000"/>
                <a:satMod val="150000"/>
              </a:schemeClr>
            </a:duotone>
          </a:blip>
          <a:tile tx="0" ty="0" sx="60000" sy="59000" flip="none" algn="tl"/>
        </a:blipFill>
        <a:blipFill rotWithShape="1">
          <a:blip xmlns:r="http://schemas.openxmlformats.org/officeDocument/2006/relationships" r:embed="rId1">
            <a:duotone>
              <a:schemeClr val="phClr">
                <a:shade val="36000"/>
                <a:satMod val="120000"/>
              </a:schemeClr>
              <a:schemeClr val="phClr">
                <a:tint val="40000"/>
              </a:schemeClr>
            </a:duotone>
          </a:blip>
          <a:tile tx="0" ty="0" sx="60000" sy="59000" flip="none" algn="tl"/>
        </a:blipFill>
      </a:fillStyleLst>
      <a:lnStyleLst>
        <a:ln w="6350" cap="flat" cmpd="sng" algn="ctr">
          <a:solidFill>
            <a:schemeClr val="phClr"/>
          </a:solidFill>
          <a:prstDash val="solid"/>
        </a:ln>
        <a:ln w="127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softEdge rad="12700"/>
          </a:effectLst>
        </a:effectStyle>
        <a:effectStyle>
          <a:effectLst>
            <a:outerShdw blurRad="50800" dist="19050" dir="5400000" algn="tl" rotWithShape="0">
              <a:srgbClr val="000000">
                <a:alpha val="60000"/>
              </a:srgbClr>
            </a:outerShdw>
            <a:softEdge rad="12700"/>
          </a:effectLst>
        </a:effectStyle>
      </a:effectStyleLst>
      <a:bgFillStyleLst>
        <a:solidFill>
          <a:schemeClr val="phClr"/>
        </a:solidFill>
        <a:solidFill>
          <a:schemeClr val="phClr">
            <a:shade val="97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75000"/>
                <a:shade val="58000"/>
                <a:satMod val="120000"/>
              </a:schemeClr>
              <a:schemeClr val="phClr">
                <a:tint val="50000"/>
                <a:shade val="96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Wood Type" id="{7ACABC62-BF99-48CF-A9DC-4DB89C7B13DC}" vid="{C6AE0645-98FF-411B-B0E9-59ABD78A0CCE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TM03090434[[fn=Fabetű]]</Template>
  <TotalTime>345</TotalTime>
  <Words>151</Words>
  <Application>Microsoft Office PowerPoint</Application>
  <PresentationFormat>Szélesvásznú</PresentationFormat>
  <Paragraphs>14</Paragraphs>
  <Slides>6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6</vt:i4>
      </vt:variant>
    </vt:vector>
  </HeadingPairs>
  <TitlesOfParts>
    <vt:vector size="10" baseType="lpstr">
      <vt:lpstr>Georgia</vt:lpstr>
      <vt:lpstr>Trebuchet MS</vt:lpstr>
      <vt:lpstr>Wingdings</vt:lpstr>
      <vt:lpstr>Fabetű</vt:lpstr>
      <vt:lpstr>A számítógép</vt:lpstr>
      <vt:lpstr>Számítógép fogalma:</vt:lpstr>
      <vt:lpstr>Operációs rendszer:</vt:lpstr>
      <vt:lpstr>A számítógép részei:</vt:lpstr>
      <vt:lpstr>Perifériák:</vt:lpstr>
      <vt:lpstr>Felhasznált forrás: https://www.nkp.hu/tankonyv/digitalis_kultura_5_nat2020/lecke_04_001 </vt:lpstr>
    </vt:vector>
  </TitlesOfParts>
  <Company/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 számítógép</dc:title>
  <dc:creator>user</dc:creator>
  <cp:lastModifiedBy>user</cp:lastModifiedBy>
  <cp:revision>4</cp:revision>
  <dcterms:created xsi:type="dcterms:W3CDTF">2022-09-21T09:50:42Z</dcterms:created>
  <dcterms:modified xsi:type="dcterms:W3CDTF">2025-09-18T12:52:56Z</dcterms:modified>
</cp:coreProperties>
</file>