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6923-F215-4A14-B7D7-1981C06C6621}" type="datetimeFigureOut">
              <a:rPr lang="hu-HU" smtClean="0"/>
              <a:t>2023. 12. 15.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0C303-F6DF-4035-AD91-B8AAC537C0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96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https://www.tankonyvkatalogus.hu/pdf/OH-DIG08TA__teljes.pdf</a:t>
            </a:r>
          </a:p>
          <a:p>
            <a:r>
              <a:rPr lang="hu-HU" dirty="0" smtClean="0"/>
              <a:t>https://drive.google.com/file/d/1R2NvAqxCRnhy5nNoFqr8skVcLmE88WvN/view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0C303-F6DF-4035-AD91-B8AAC537C04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65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12/15/2023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konyvkatalogus.hu/pdf/OH-DIG08TA__telje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ilmhiradokonline.hu/watch.php?id=258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34095" y="1251918"/>
            <a:ext cx="12024575" cy="3345839"/>
          </a:xfrm>
        </p:spPr>
        <p:txBody>
          <a:bodyPr/>
          <a:lstStyle/>
          <a:p>
            <a:r>
              <a:rPr lang="hu-HU" sz="8000" dirty="0" err="1" smtClean="0"/>
              <a:t>videószerkesztési</a:t>
            </a:r>
            <a:r>
              <a:rPr lang="hu-HU" sz="8000" dirty="0" smtClean="0"/>
              <a:t> </a:t>
            </a:r>
            <a:r>
              <a:rPr lang="hu-HU" sz="8000" dirty="0"/>
              <a:t>műveletek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892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https://www.tankonyvkatalogus.hu/pdf/OH-DIG08TA__teljes.pdf</a:t>
            </a:r>
            <a:endParaRPr lang="hu-HU" dirty="0"/>
          </a:p>
          <a:p>
            <a:r>
              <a:rPr lang="hu-HU" dirty="0"/>
              <a:t>https://www.nkp.hu/tankonyv/digitalis-kultura-8-nat2020/lecke_02_003</a:t>
            </a:r>
          </a:p>
        </p:txBody>
      </p:sp>
    </p:spTree>
    <p:extLst>
      <p:ext uri="{BB962C8B-B14F-4D97-AF65-F5344CB8AC3E}">
        <p14:creationId xmlns:p14="http://schemas.microsoft.com/office/powerpoint/2010/main" val="102251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Honnan indultunk?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 smtClean="0"/>
              <a:t>A film ősei:</a:t>
            </a:r>
            <a:endParaRPr lang="hu-HU" dirty="0" smtClean="0">
              <a:hlinkClick r:id="rId2"/>
            </a:endParaRPr>
          </a:p>
          <a:p>
            <a:pPr marL="0" indent="0" algn="ctr">
              <a:buNone/>
            </a:pPr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filmhiradokonline.hu/watch.php?id=2588</a:t>
            </a:r>
            <a:endParaRPr lang="hu-HU" dirty="0" smtClean="0"/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2547" t="25870" r="50557" b="33135"/>
          <a:stretch/>
        </p:blipFill>
        <p:spPr>
          <a:xfrm>
            <a:off x="3990469" y="3138985"/>
            <a:ext cx="4217158" cy="28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videófájl</a:t>
            </a:r>
            <a:r>
              <a:rPr lang="hu-HU" dirty="0" smtClean="0"/>
              <a:t> 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videófájljaink</a:t>
            </a:r>
            <a:r>
              <a:rPr lang="hu-HU" dirty="0"/>
              <a:t> az esetek túlnyomó többségében </a:t>
            </a:r>
            <a:r>
              <a:rPr lang="hu-HU" b="1" u="sng" dirty="0"/>
              <a:t>hangot is tárolnak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b="1" u="sng" dirty="0" smtClean="0"/>
              <a:t>A </a:t>
            </a:r>
            <a:r>
              <a:rPr lang="hu-HU" b="1" u="sng" dirty="0"/>
              <a:t>hang- és a </a:t>
            </a:r>
            <a:r>
              <a:rPr lang="hu-HU" b="1" u="sng" dirty="0" err="1"/>
              <a:t>videóinformáció</a:t>
            </a:r>
            <a:r>
              <a:rPr lang="hu-HU" b="1" u="sng" dirty="0"/>
              <a:t> </a:t>
            </a:r>
            <a:r>
              <a:rPr lang="hu-HU" b="1" u="sng" dirty="0" err="1"/>
              <a:t>a</a:t>
            </a:r>
            <a:r>
              <a:rPr lang="hu-HU" b="1" u="sng" dirty="0"/>
              <a:t> fájlokon belül jól elkülönül</a:t>
            </a:r>
            <a:r>
              <a:rPr lang="hu-HU" dirty="0"/>
              <a:t>, azaz beszélhetünk külön hangsávról és képsávról</a:t>
            </a:r>
            <a:r>
              <a:rPr lang="hu-HU" dirty="0" smtClean="0"/>
              <a:t>.</a:t>
            </a:r>
          </a:p>
          <a:p>
            <a:r>
              <a:rPr lang="hu-HU" b="1" u="sng" dirty="0"/>
              <a:t>Hangsávból egy fájlban gyakran van több, mert például a tárolt film eredeti nyelve mellett több szinkronsáv is helyet kapott az állományban</a:t>
            </a:r>
            <a:r>
              <a:rPr lang="hu-HU" b="1" u="sng" dirty="0" smtClean="0"/>
              <a:t>.</a:t>
            </a:r>
          </a:p>
          <a:p>
            <a:r>
              <a:rPr lang="hu-HU" b="1" u="sng" dirty="0" smtClean="0"/>
              <a:t>Sokszor kerül feliratsáv is a videóba, így több nyelven is meg lehet jeleníteni a videó szövegét.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val="44405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videó felbontása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u="sng" dirty="0"/>
              <a:t>A videó felbontása szélesség × </a:t>
            </a:r>
            <a:r>
              <a:rPr lang="hu-HU" b="1" u="sng" dirty="0" smtClean="0"/>
              <a:t>magasság formájában </a:t>
            </a:r>
            <a:r>
              <a:rPr lang="hu-HU" b="1" u="sng" dirty="0"/>
              <a:t>adható </a:t>
            </a:r>
            <a:r>
              <a:rPr lang="hu-HU" b="1" u="sng" dirty="0" smtClean="0"/>
              <a:t>meg (pixel).</a:t>
            </a:r>
          </a:p>
          <a:p>
            <a:r>
              <a:rPr lang="hu-HU" b="1" u="sng" dirty="0" err="1"/>
              <a:t>Full</a:t>
            </a:r>
            <a:r>
              <a:rPr lang="hu-HU" b="1" u="sng" dirty="0"/>
              <a:t> HD felbontás: 1920x1080 képpont, röviden 1080p </a:t>
            </a:r>
            <a:r>
              <a:rPr lang="hu-HU" b="1" u="sng" dirty="0" smtClean="0"/>
              <a:t>vagy 1080i</a:t>
            </a:r>
            <a:r>
              <a:rPr lang="hu-HU" b="1" u="sng" dirty="0"/>
              <a:t>. *</a:t>
            </a:r>
          </a:p>
          <a:p>
            <a:r>
              <a:rPr lang="hu-HU" b="1" u="sng" dirty="0" smtClean="0"/>
              <a:t>HD </a:t>
            </a:r>
            <a:r>
              <a:rPr lang="hu-HU" b="1" u="sng" dirty="0"/>
              <a:t>felbontás: 1280 × 720 képpont, 720p, 720i.</a:t>
            </a:r>
          </a:p>
          <a:p>
            <a:r>
              <a:rPr lang="hu-HU" b="1" u="sng" dirty="0" smtClean="0"/>
              <a:t>4K </a:t>
            </a:r>
            <a:r>
              <a:rPr lang="hu-HU" b="1" u="sng" dirty="0"/>
              <a:t>felbontás: 3840 × 2160 képpont , 2160p vagy 2160i, Ultra </a:t>
            </a:r>
            <a:r>
              <a:rPr lang="hu-HU" b="1" u="sng" dirty="0" smtClean="0"/>
              <a:t>HD felbontásnak </a:t>
            </a:r>
            <a:r>
              <a:rPr lang="hu-HU" b="1" u="sng" dirty="0"/>
              <a:t>is nevezik.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*A p betű arra utal, hogy minden képkocka tartalmazza a kép </a:t>
            </a:r>
            <a:r>
              <a:rPr lang="hu-HU" dirty="0" smtClean="0"/>
              <a:t>összes képpontját</a:t>
            </a:r>
            <a:r>
              <a:rPr lang="hu-HU" dirty="0"/>
              <a:t>, az i pedig arra, hogy az egyik képkockán csak a </a:t>
            </a:r>
            <a:r>
              <a:rPr lang="hu-HU" dirty="0" smtClean="0"/>
              <a:t>kép páros</a:t>
            </a:r>
            <a:r>
              <a:rPr lang="hu-HU" dirty="0"/>
              <a:t>, a következőn pedig csak a páratlan sorok képpontjai láthatók.</a:t>
            </a:r>
          </a:p>
        </p:txBody>
      </p:sp>
    </p:spTree>
    <p:extLst>
      <p:ext uri="{BB962C8B-B14F-4D97-AF65-F5344CB8AC3E}">
        <p14:creationId xmlns:p14="http://schemas.microsoft.com/office/powerpoint/2010/main" val="416506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képarány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/>
              <a:t>A képarány leírja, hogy a grafika szélessége és </a:t>
            </a:r>
            <a:r>
              <a:rPr lang="hu-HU" b="1" u="sng" dirty="0" smtClean="0"/>
              <a:t>magassága hogyan </a:t>
            </a:r>
            <a:r>
              <a:rPr lang="hu-HU" b="1" u="sng" dirty="0"/>
              <a:t>viszonyul egymáshoz.</a:t>
            </a:r>
          </a:p>
          <a:p>
            <a:r>
              <a:rPr lang="hu-HU" dirty="0" smtClean="0"/>
              <a:t>A </a:t>
            </a:r>
            <a:r>
              <a:rPr lang="hu-HU" dirty="0"/>
              <a:t>képarányban felsorolt számok a szélesség és a </a:t>
            </a:r>
            <a:r>
              <a:rPr lang="hu-HU" dirty="0" smtClean="0"/>
              <a:t>magasság közötti </a:t>
            </a:r>
            <a:r>
              <a:rPr lang="hu-HU" dirty="0"/>
              <a:t>összefüggésre vonatkoznak, nem pedig a </a:t>
            </a:r>
            <a:r>
              <a:rPr lang="hu-HU" dirty="0" smtClean="0"/>
              <a:t>tényleges értékre</a:t>
            </a:r>
            <a:r>
              <a:rPr lang="hu-HU" dirty="0"/>
              <a:t>.</a:t>
            </a:r>
          </a:p>
          <a:p>
            <a:r>
              <a:rPr lang="hu-HU" dirty="0" smtClean="0"/>
              <a:t>A </a:t>
            </a:r>
            <a:r>
              <a:rPr lang="hu-HU" dirty="0"/>
              <a:t>régebbi, 4:3 képarányú műsorok készítése századunk </a:t>
            </a:r>
            <a:r>
              <a:rPr lang="hu-HU" dirty="0" smtClean="0"/>
              <a:t>első évtizedében </a:t>
            </a:r>
            <a:r>
              <a:rPr lang="hu-HU" dirty="0"/>
              <a:t>szűnt meg, azóta lényegében </a:t>
            </a:r>
            <a:r>
              <a:rPr lang="hu-HU" b="1" u="sng" dirty="0"/>
              <a:t>a 16:9-es képarány </a:t>
            </a:r>
            <a:r>
              <a:rPr lang="hu-HU" b="1" u="sng" dirty="0" smtClean="0"/>
              <a:t>az egyeduralkodó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44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képkockák sebessége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Fontos jellemzője a </a:t>
            </a:r>
            <a:r>
              <a:rPr lang="hu-HU" dirty="0" err="1"/>
              <a:t>videósávoknak</a:t>
            </a:r>
            <a:r>
              <a:rPr lang="hu-HU" dirty="0"/>
              <a:t>, hogy </a:t>
            </a:r>
            <a:r>
              <a:rPr lang="hu-HU" b="1" u="sng" dirty="0" smtClean="0"/>
              <a:t>másodpercenként hány </a:t>
            </a:r>
            <a:r>
              <a:rPr lang="hu-HU" b="1" u="sng" dirty="0"/>
              <a:t>képkockát tárolnak.</a:t>
            </a:r>
          </a:p>
          <a:p>
            <a:r>
              <a:rPr lang="hu-HU" dirty="0" smtClean="0"/>
              <a:t>Az </a:t>
            </a:r>
            <a:r>
              <a:rPr lang="hu-HU" dirty="0"/>
              <a:t>emberi szem </a:t>
            </a:r>
            <a:r>
              <a:rPr lang="hu-HU" b="1" dirty="0"/>
              <a:t>és </a:t>
            </a:r>
            <a:r>
              <a:rPr lang="hu-HU" b="1" u="sng" dirty="0"/>
              <a:t>az agyunk másodpercenként </a:t>
            </a:r>
            <a:r>
              <a:rPr lang="hu-HU" b="1" u="sng" dirty="0" smtClean="0"/>
              <a:t>átlagosan 10-12 </a:t>
            </a:r>
            <a:r>
              <a:rPr lang="hu-HU" b="1" u="sng" dirty="0"/>
              <a:t>képet tud felfogni</a:t>
            </a:r>
            <a:r>
              <a:rPr lang="hu-HU" u="sng" dirty="0"/>
              <a:t>,</a:t>
            </a:r>
            <a:r>
              <a:rPr lang="hu-HU" dirty="0"/>
              <a:t> ha 15 vagy ennél több </a:t>
            </a:r>
            <a:r>
              <a:rPr lang="hu-HU" dirty="0" smtClean="0"/>
              <a:t>összefüggő képkockát </a:t>
            </a:r>
            <a:r>
              <a:rPr lang="hu-HU" dirty="0"/>
              <a:t>látunk egymás után, azt már </a:t>
            </a:r>
            <a:r>
              <a:rPr lang="hu-HU" dirty="0" smtClean="0"/>
              <a:t>szaggatásmentes mozgásnak </a:t>
            </a:r>
            <a:r>
              <a:rPr lang="hu-HU" dirty="0"/>
              <a:t>érezzük.</a:t>
            </a:r>
          </a:p>
          <a:p>
            <a:r>
              <a:rPr lang="hu-HU" b="1" u="sng" dirty="0" smtClean="0"/>
              <a:t>A </a:t>
            </a:r>
            <a:r>
              <a:rPr lang="hu-HU" b="1" u="sng" dirty="0"/>
              <a:t>napjainkban szabványnak mondható </a:t>
            </a:r>
            <a:r>
              <a:rPr lang="hu-HU" b="1" u="sng" dirty="0" smtClean="0"/>
              <a:t>24 képkocka/másodperc </a:t>
            </a:r>
            <a:r>
              <a:rPr lang="hu-HU" b="1" u="sng" dirty="0"/>
              <a:t>csak a hangosfilmek korában </a:t>
            </a:r>
            <a:r>
              <a:rPr lang="hu-HU" b="1" u="sng" dirty="0" smtClean="0"/>
              <a:t>alakult ki</a:t>
            </a:r>
            <a:r>
              <a:rPr lang="hu-HU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45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615" y="484632"/>
            <a:ext cx="11382233" cy="1609344"/>
          </a:xfrm>
        </p:spPr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videófájlok</a:t>
            </a:r>
            <a:r>
              <a:rPr lang="hu-HU" dirty="0"/>
              <a:t> kiterjesztései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9848" y="2121408"/>
            <a:ext cx="7747675" cy="4050792"/>
          </a:xfrm>
        </p:spPr>
        <p:txBody>
          <a:bodyPr>
            <a:normAutofit/>
          </a:bodyPr>
          <a:lstStyle/>
          <a:p>
            <a:r>
              <a:rPr lang="hu-HU" b="1" u="sng" dirty="0" err="1" smtClean="0"/>
              <a:t>pl</a:t>
            </a:r>
            <a:r>
              <a:rPr lang="hu-HU" b="1" u="sng" dirty="0"/>
              <a:t>:.mp4, .</a:t>
            </a:r>
            <a:r>
              <a:rPr lang="hu-HU" b="1" u="sng" dirty="0" err="1"/>
              <a:t>mkv</a:t>
            </a:r>
            <a:r>
              <a:rPr lang="hu-HU" b="1" u="sng" dirty="0"/>
              <a:t>,, .</a:t>
            </a:r>
            <a:r>
              <a:rPr lang="hu-HU" b="1" u="sng" dirty="0" err="1"/>
              <a:t>webm</a:t>
            </a:r>
            <a:r>
              <a:rPr lang="hu-HU" b="1" u="sng" dirty="0"/>
              <a:t>, .</a:t>
            </a:r>
            <a:r>
              <a:rPr lang="hu-HU" b="1" u="sng" dirty="0" err="1"/>
              <a:t>mov</a:t>
            </a:r>
            <a:r>
              <a:rPr lang="hu-HU" b="1" u="sng" dirty="0"/>
              <a:t>, .</a:t>
            </a:r>
            <a:r>
              <a:rPr lang="hu-HU" b="1" u="sng" dirty="0" err="1"/>
              <a:t>movie</a:t>
            </a:r>
            <a:r>
              <a:rPr lang="hu-HU" b="1" u="sng" dirty="0" smtClean="0"/>
              <a:t>, .</a:t>
            </a:r>
            <a:r>
              <a:rPr lang="hu-HU" b="1" u="sng" dirty="0" err="1"/>
              <a:t>avi</a:t>
            </a:r>
            <a:r>
              <a:rPr lang="hu-HU" b="1" u="sng" dirty="0"/>
              <a:t>, .</a:t>
            </a:r>
            <a:r>
              <a:rPr lang="hu-HU" b="1" u="sng" dirty="0" err="1"/>
              <a:t>flv</a:t>
            </a:r>
            <a:r>
              <a:rPr lang="hu-HU" b="1" u="sng" dirty="0"/>
              <a:t>, .</a:t>
            </a:r>
            <a:r>
              <a:rPr lang="hu-HU" b="1" u="sng" dirty="0" err="1"/>
              <a:t>wmv</a:t>
            </a:r>
            <a:endParaRPr lang="hu-HU" b="1" u="sng" dirty="0"/>
          </a:p>
          <a:p>
            <a:r>
              <a:rPr lang="hu-HU" b="1" u="sng" dirty="0" smtClean="0"/>
              <a:t>A </a:t>
            </a:r>
            <a:r>
              <a:rPr lang="hu-HU" b="1" u="sng" dirty="0"/>
              <a:t>videók esetében nagyon ritka a veszteségmentes </a:t>
            </a:r>
            <a:r>
              <a:rPr lang="hu-HU" b="1" u="sng" dirty="0" smtClean="0"/>
              <a:t>tömörítés használata </a:t>
            </a:r>
            <a:r>
              <a:rPr lang="hu-HU" dirty="0"/>
              <a:t>– pusztán a képi információ hatalmas mérete miatt.</a:t>
            </a:r>
          </a:p>
          <a:p>
            <a:r>
              <a:rPr lang="hu-HU" b="1" u="sng" dirty="0" smtClean="0"/>
              <a:t>Veszteséges </a:t>
            </a:r>
            <a:r>
              <a:rPr lang="hu-HU" b="1" u="sng" dirty="0"/>
              <a:t>tömörítésnél a képsorokat ritkábban </a:t>
            </a:r>
            <a:r>
              <a:rPr lang="hu-HU" b="1" u="sng" dirty="0" smtClean="0"/>
              <a:t>állóképek sorozataként </a:t>
            </a:r>
            <a:r>
              <a:rPr lang="hu-HU" b="1" u="sng" dirty="0"/>
              <a:t>tároljuk.</a:t>
            </a:r>
          </a:p>
          <a:p>
            <a:r>
              <a:rPr lang="hu-HU" b="1" u="sng" dirty="0"/>
              <a:t>Bonyolultabb, de helytakarékossága miatt lényegesen </a:t>
            </a:r>
            <a:r>
              <a:rPr lang="hu-HU" b="1" u="sng" dirty="0" smtClean="0"/>
              <a:t>elterjedtebben használt </a:t>
            </a:r>
            <a:r>
              <a:rPr lang="hu-HU" b="1" u="sng" dirty="0"/>
              <a:t>módszer, hogy csak minden sokadik (például </a:t>
            </a:r>
            <a:r>
              <a:rPr lang="hu-HU" b="1" u="sng" dirty="0" smtClean="0"/>
              <a:t>minden ötvenedik</a:t>
            </a:r>
            <a:r>
              <a:rPr lang="hu-HU" b="1" u="sng" dirty="0"/>
              <a:t>, századik) képet tároljuk teljes egészében (ezek </a:t>
            </a:r>
            <a:r>
              <a:rPr lang="hu-HU" b="1" u="sng" dirty="0" smtClean="0"/>
              <a:t>az úgynevezett </a:t>
            </a:r>
            <a:r>
              <a:rPr lang="hu-HU" b="1" u="sng" dirty="0" err="1"/>
              <a:t>kulcsképkockák</a:t>
            </a:r>
            <a:r>
              <a:rPr lang="hu-HU" b="1" u="sng" dirty="0"/>
              <a:t>, </a:t>
            </a:r>
            <a:r>
              <a:rPr lang="hu-HU" b="1" u="sng" dirty="0" err="1"/>
              <a:t>keyframe-ek</a:t>
            </a:r>
            <a:r>
              <a:rPr lang="hu-HU" b="1" u="sng" dirty="0"/>
              <a:t>), két </a:t>
            </a:r>
            <a:r>
              <a:rPr lang="hu-HU" b="1" u="sng" dirty="0" err="1" smtClean="0"/>
              <a:t>kulcsképkocka</a:t>
            </a:r>
            <a:r>
              <a:rPr lang="hu-HU" b="1" u="sng" dirty="0" smtClean="0"/>
              <a:t> között </a:t>
            </a:r>
            <a:r>
              <a:rPr lang="hu-HU" b="1" u="sng" dirty="0"/>
              <a:t>pedig csak a változások kerülnek a fájlba.</a:t>
            </a:r>
          </a:p>
        </p:txBody>
      </p:sp>
      <p:pic>
        <p:nvPicPr>
          <p:cNvPr id="2050" name="Picture 2" descr="Általános információk az MP4 formátumró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523" y="1879137"/>
            <a:ext cx="3143239" cy="31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4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Codec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Alkalmazásaink a videó-, hang- és feliratsávok kódolásához és dekódolásához (kibontásához, visszafejtéséhez) úgynevezett </a:t>
            </a:r>
            <a:r>
              <a:rPr lang="hu-HU" dirty="0" err="1"/>
              <a:t>codeceket</a:t>
            </a:r>
            <a:r>
              <a:rPr lang="hu-HU" dirty="0"/>
              <a:t> használnak. </a:t>
            </a:r>
            <a:endParaRPr lang="hu-HU" dirty="0" smtClean="0"/>
          </a:p>
          <a:p>
            <a:r>
              <a:rPr lang="hu-HU" b="1" u="sng" dirty="0" smtClean="0"/>
              <a:t>A </a:t>
            </a:r>
            <a:r>
              <a:rPr lang="hu-HU" b="1" u="sng" dirty="0" err="1"/>
              <a:t>codecek</a:t>
            </a:r>
            <a:r>
              <a:rPr lang="hu-HU" b="1" u="sng" dirty="0"/>
              <a:t> olyan </a:t>
            </a:r>
            <a:r>
              <a:rPr lang="hu-HU" b="1" u="sng" dirty="0" smtClean="0"/>
              <a:t>szoftverek</a:t>
            </a:r>
            <a:r>
              <a:rPr lang="hu-HU" b="1" u="sng" dirty="0"/>
              <a:t>, amelyek az adott formátumba való kódolást, illetve a kódolt információ megfejtését teszik lehetővé. </a:t>
            </a:r>
            <a:endParaRPr lang="hu-HU" b="1" u="sng" dirty="0" smtClean="0"/>
          </a:p>
          <a:p>
            <a:r>
              <a:rPr lang="hu-HU" b="1" u="sng" dirty="0" smtClean="0"/>
              <a:t>Nem </a:t>
            </a:r>
            <a:r>
              <a:rPr lang="hu-HU" b="1" u="sng" dirty="0"/>
              <a:t>önálló alkalmazások, hanem a lejátszó- és szerkesztőprogramok használják őket. </a:t>
            </a:r>
            <a:endParaRPr lang="hu-HU" b="1" u="sng" dirty="0" smtClean="0"/>
          </a:p>
          <a:p>
            <a:r>
              <a:rPr lang="hu-HU" dirty="0" smtClean="0"/>
              <a:t>Egyszerűbb </a:t>
            </a:r>
            <a:r>
              <a:rPr lang="hu-HU" dirty="0"/>
              <a:t>esetekben az alkalmazással együtt települnek az eszközünkre, más esetekben külön </a:t>
            </a:r>
            <a:r>
              <a:rPr lang="hu-HU" dirty="0" smtClean="0"/>
              <a:t>telepíthetők.</a:t>
            </a:r>
            <a:endParaRPr lang="hu-HU" dirty="0"/>
          </a:p>
        </p:txBody>
      </p:sp>
      <p:pic>
        <p:nvPicPr>
          <p:cNvPr id="3074" name="Picture 2" descr="5 jól használható videószerkesztő Windowsra | Pcegyszer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71" y="0"/>
            <a:ext cx="4113829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3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52308" t="35025" r="30498" b="46467"/>
          <a:stretch/>
        </p:blipFill>
        <p:spPr>
          <a:xfrm>
            <a:off x="3318370" y="4735773"/>
            <a:ext cx="3254330" cy="21017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51353" t="37015" r="29065" b="41094"/>
          <a:stretch/>
        </p:blipFill>
        <p:spPr>
          <a:xfrm>
            <a:off x="123800" y="4715302"/>
            <a:ext cx="3194570" cy="214269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Szorgalmi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9848" y="1734902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/>
              <a:t>Készíts egy rövid videót az alábbi témák valamelyikében, majd mutasd be (telefonon, számítógépen) egy szorgalmi ötösért!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2800" dirty="0" smtClean="0"/>
              <a:t>Recept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2800" dirty="0" smtClean="0"/>
              <a:t>Riport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2800" dirty="0" smtClean="0"/>
              <a:t>Út az iskolába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sz="2800" dirty="0" smtClean="0"/>
              <a:t>Kedvenc háziállatom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51950" t="46169" r="28946" b="31144"/>
          <a:stretch/>
        </p:blipFill>
        <p:spPr>
          <a:xfrm>
            <a:off x="6099048" y="3070063"/>
            <a:ext cx="2854060" cy="20335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/>
          <a:srcRect l="51353" t="28856" r="28587" b="10448"/>
          <a:stretch/>
        </p:blipFill>
        <p:spPr>
          <a:xfrm>
            <a:off x="9022140" y="77994"/>
            <a:ext cx="3052156" cy="554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62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165</TotalTime>
  <Words>509</Words>
  <Application>Microsoft Office PowerPoint</Application>
  <PresentationFormat>Szélesvásznú</PresentationFormat>
  <Paragraphs>46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Calibri</vt:lpstr>
      <vt:lpstr>Rockwell</vt:lpstr>
      <vt:lpstr>Rockwell Condensed</vt:lpstr>
      <vt:lpstr>Wingdings</vt:lpstr>
      <vt:lpstr>Fabetű</vt:lpstr>
      <vt:lpstr>videószerkesztési műveletek</vt:lpstr>
      <vt:lpstr>Honnan indultunk?</vt:lpstr>
      <vt:lpstr>A videófájl felépítése</vt:lpstr>
      <vt:lpstr>A videó felbontása</vt:lpstr>
      <vt:lpstr>A képarány</vt:lpstr>
      <vt:lpstr>A képkockák sebessége</vt:lpstr>
      <vt:lpstr>A videófájlok kiterjesztései</vt:lpstr>
      <vt:lpstr>Codec</vt:lpstr>
      <vt:lpstr>Szorgalmi feladat</vt:lpstr>
      <vt:lpstr>Felhasznált források: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videószerkesztési műveletek</dc:title>
  <dc:creator>Windows-felhasználó</dc:creator>
  <cp:lastModifiedBy>Windows-felhasználó</cp:lastModifiedBy>
  <cp:revision>10</cp:revision>
  <dcterms:created xsi:type="dcterms:W3CDTF">2023-11-21T13:22:40Z</dcterms:created>
  <dcterms:modified xsi:type="dcterms:W3CDTF">2023-12-15T10:32:25Z</dcterms:modified>
</cp:coreProperties>
</file>