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5" r:id="rId3"/>
    <p:sldId id="285" r:id="rId4"/>
    <p:sldId id="284" r:id="rId5"/>
    <p:sldId id="269" r:id="rId6"/>
    <p:sldId id="286" r:id="rId7"/>
    <p:sldId id="292" r:id="rId8"/>
    <p:sldId id="287" r:id="rId9"/>
    <p:sldId id="288" r:id="rId10"/>
    <p:sldId id="289" r:id="rId11"/>
    <p:sldId id="290" r:id="rId12"/>
    <p:sldId id="291" r:id="rId13"/>
    <p:sldId id="293" r:id="rId14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5294" autoAdjust="0"/>
  </p:normalViewPr>
  <p:slideViewPr>
    <p:cSldViewPr snapToGrid="0">
      <p:cViewPr varScale="1">
        <p:scale>
          <a:sx n="70" d="100"/>
          <a:sy n="70" d="100"/>
        </p:scale>
        <p:origin x="52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1818" y="-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18A31B-020B-4730-A21B-4E16F8A0F465}" type="datetime1">
              <a:rPr lang="hu-HU" smtClean="0"/>
              <a:t>2023. 11. 10.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0A97D0-2695-4CC5-AFDE-D1AF124BD7DA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https://hogyan.org/mi-az-a-fajlkiterjesztes-1-resz/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00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https://informatika.gtportal.eu/?f0=alapfogalmak_26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9804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550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https://designakademia.hu/igy-valtsd-at-a-szinkodokat-rgb-cmyk-pantone-ral/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noProof="0" smtClean="0"/>
              <a:t>6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93507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https://bkndesign.com/vektoros-logo/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noProof="0" smtClean="0"/>
              <a:t>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5587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https://x-com.hu/tomorito-programok/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noProof="0" smtClean="0"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8211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https://www.youtube.com/watch?app=desktop&amp;v=3nym3fkHqyk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noProof="0" smtClean="0"/>
              <a:t>11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3566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https://www.kulcsszo.hu/vektorgrafikus-kepszerkesztore-van-szukseged/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noProof="0" smtClean="0"/>
              <a:t>12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7156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 smtClean="0"/>
              <a:t>Alcím mintájának szerkesztése</a:t>
            </a:r>
            <a:endParaRPr lang="hu-HU" noProof="0" dirty="0"/>
          </a:p>
        </p:txBody>
      </p:sp>
      <p:pic>
        <p:nvPicPr>
          <p:cNvPr id="8" name="Kép 7" descr="Fehér felhőpárnák a kék é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Kép 9" descr="Növénypalánta közelkép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Kép 10" descr="Hullámok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BC129-3297-490E-85E9-09FFFBB6485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4480E3-4A7D-406C-B9B6-265F1EC57032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pic>
        <p:nvPicPr>
          <p:cNvPr id="11" name="Kép 10" descr="Zöld növények közelkép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Kép 8" descr="Hullámok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C18CF-0006-448F-BEB2-B66505698739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B8D3C-AB1F-46EE-99F7-0BD6C4A3B842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A02CC-EB3F-46FF-90B2-E3BD70AFC74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182B0-5568-4C46-A935-07C0900DB08B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89B39-B261-4376-A298-27AF7EC6C928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0942C5-B0C9-4B82-8864-98AA4A27F206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1" name="Téglalap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F8DD3DA-C9AD-49E7-9BF4-2A59343B1F35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csszo.hu/vektorgrafikus-kepszerkesztore-van-szukseged/" TargetMode="External"/><Relationship Id="rId3" Type="http://schemas.openxmlformats.org/officeDocument/2006/relationships/hyperlink" Target="https://informatika.gtportal.eu/?f0=alapfogalmak_26" TargetMode="External"/><Relationship Id="rId7" Type="http://schemas.openxmlformats.org/officeDocument/2006/relationships/hyperlink" Target="https://www.youtube.com/watch?app=desktop&amp;v=3nym3fkHqyk" TargetMode="External"/><Relationship Id="rId2" Type="http://schemas.openxmlformats.org/officeDocument/2006/relationships/hyperlink" Target="https://hogyan.org/mi-az-a-fajlkiterjesztes-1-res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-com.hu/tomorito-programok/" TargetMode="External"/><Relationship Id="rId5" Type="http://schemas.openxmlformats.org/officeDocument/2006/relationships/hyperlink" Target="https://bkndesign.com/vektoros-logo/" TargetMode="External"/><Relationship Id="rId4" Type="http://schemas.openxmlformats.org/officeDocument/2006/relationships/hyperlink" Target="https://designakademia.hu/igy-valtsd-at-a-szinkodokat-rgb-cmyk-pantone-ral/" TargetMode="External"/><Relationship Id="rId9" Type="http://schemas.openxmlformats.org/officeDocument/2006/relationships/hyperlink" Target="https://digitanora.webnode.hu/8-evfoly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959086"/>
            <a:ext cx="4846320" cy="2387600"/>
          </a:xfrm>
        </p:spPr>
        <p:txBody>
          <a:bodyPr rtlCol="0"/>
          <a:lstStyle/>
          <a:p>
            <a:r>
              <a:rPr lang="hu-HU" dirty="0" smtClean="0"/>
              <a:t>Multimédiás elemek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3346686"/>
            <a:ext cx="4846320" cy="1199556"/>
          </a:xfrm>
        </p:spPr>
        <p:txBody>
          <a:bodyPr rtlCol="0">
            <a:noAutofit/>
          </a:bodyPr>
          <a:lstStyle/>
          <a:p>
            <a:pPr rtl="0"/>
            <a:r>
              <a:rPr lang="hu-HU" sz="2800" dirty="0" smtClean="0"/>
              <a:t>Kiterjesztés, pixelgrafika (</a:t>
            </a:r>
            <a:r>
              <a:rPr lang="hu-HU" sz="2800" dirty="0" err="1" smtClean="0"/>
              <a:t>rasztergrafika</a:t>
            </a:r>
            <a:r>
              <a:rPr lang="hu-HU" sz="2800" dirty="0" smtClean="0"/>
              <a:t>), vektorgrafika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14 legjobb tömörítő program Windows-hoz és MAC-hez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73802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Veszteséges tömörítés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Sokkal </a:t>
            </a:r>
            <a:r>
              <a:rPr lang="hu-HU" sz="2800" b="1" dirty="0"/>
              <a:t>hatékonyabban tömöríthetünk adatokat, ha csak az</a:t>
            </a:r>
          </a:p>
          <a:p>
            <a:pPr marL="0" indent="0">
              <a:buNone/>
            </a:pPr>
            <a:r>
              <a:rPr lang="hu-HU" sz="2800" b="1" dirty="0"/>
              <a:t>eredetihez hasonlót akarunk visszakapni</a:t>
            </a:r>
            <a:r>
              <a:rPr lang="hu-HU" sz="2800" b="1" dirty="0" smtClean="0"/>
              <a:t>.  </a:t>
            </a:r>
            <a:r>
              <a:rPr lang="hu-HU" sz="2800" b="1" dirty="0"/>
              <a:t>Az ilyen, veszteséges tömörítéssel tárolt </a:t>
            </a:r>
            <a:r>
              <a:rPr lang="hu-HU" sz="2800" b="1" dirty="0" smtClean="0"/>
              <a:t>képeken, hangokban </a:t>
            </a:r>
            <a:r>
              <a:rPr lang="hu-HU" sz="2800" b="1" dirty="0"/>
              <a:t>kihasználjuk az emberi látás és hallás véges</a:t>
            </a:r>
          </a:p>
          <a:p>
            <a:pPr marL="0" indent="0">
              <a:buNone/>
            </a:pPr>
            <a:r>
              <a:rPr lang="hu-HU" sz="2800" b="1" dirty="0"/>
              <a:t>érzékenységét.</a:t>
            </a:r>
          </a:p>
          <a:p>
            <a:pPr marL="0" indent="0">
              <a:buNone/>
            </a:pPr>
            <a:r>
              <a:rPr lang="hu-HU" sz="2800" b="1" dirty="0" smtClean="0"/>
              <a:t> </a:t>
            </a:r>
            <a:r>
              <a:rPr lang="hu-HU" sz="2800" b="1" dirty="0"/>
              <a:t>A veszteséges tömörítésekkel lényegesen kisebb </a:t>
            </a:r>
            <a:r>
              <a:rPr lang="hu-HU" sz="2800" b="1" dirty="0" smtClean="0"/>
              <a:t>fájlokat kapunk</a:t>
            </a:r>
            <a:r>
              <a:rPr lang="hu-HU" sz="2800" b="1" dirty="0"/>
              <a:t>, mint a veszteségmentes eljárásokkal.</a:t>
            </a:r>
          </a:p>
          <a:p>
            <a:pPr marL="0" indent="0">
              <a:buNone/>
            </a:pPr>
            <a:r>
              <a:rPr lang="hu-HU" sz="2800" b="1" dirty="0"/>
              <a:t>Ilyen formátumok: .</a:t>
            </a:r>
            <a:r>
              <a:rPr lang="hu-HU" sz="2800" b="1" dirty="0" err="1"/>
              <a:t>jpg</a:t>
            </a:r>
            <a:r>
              <a:rPr lang="hu-HU" sz="2800" b="1" dirty="0"/>
              <a:t>, .mp3, .</a:t>
            </a:r>
            <a:r>
              <a:rPr lang="hu-HU" sz="2800" b="1" dirty="0" err="1"/>
              <a:t>ogg</a:t>
            </a:r>
            <a:endParaRPr lang="hu-HU" sz="2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10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665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11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59950" t="27065" r="3870" b="39303"/>
          <a:stretch/>
        </p:blipFill>
        <p:spPr>
          <a:xfrm>
            <a:off x="261824" y="0"/>
            <a:ext cx="11668351" cy="65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Vektorgrafikus képek tárolása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3403" y="1566001"/>
            <a:ext cx="6561546" cy="462068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vektorgrafikus rajzok esetében a képek tárolása alapvetően </a:t>
            </a:r>
            <a:r>
              <a:rPr lang="hu-HU" dirty="0" smtClean="0"/>
              <a:t>más</a:t>
            </a:r>
            <a:r>
              <a:rPr lang="hu-HU" b="1" dirty="0" smtClean="0"/>
              <a:t>. </a:t>
            </a:r>
          </a:p>
          <a:p>
            <a:pPr marL="0" indent="0">
              <a:buNone/>
            </a:pPr>
            <a:r>
              <a:rPr lang="hu-HU" b="1" dirty="0" smtClean="0"/>
              <a:t>Nem </a:t>
            </a:r>
            <a:r>
              <a:rPr lang="hu-HU" b="1" dirty="0"/>
              <a:t>képpontokat, hanem objektumokat – köröket, </a:t>
            </a:r>
            <a:r>
              <a:rPr lang="hu-HU" b="1" dirty="0" smtClean="0"/>
              <a:t>sokszögeket, görbéket </a:t>
            </a:r>
            <a:r>
              <a:rPr lang="hu-HU" b="1" dirty="0"/>
              <a:t>– és azok jellemzőit – színüket, </a:t>
            </a:r>
            <a:r>
              <a:rPr lang="hu-HU" b="1" dirty="0" smtClean="0"/>
              <a:t>vastagságukat, átlátszóságukat </a:t>
            </a:r>
            <a:r>
              <a:rPr lang="hu-HU" b="1" dirty="0"/>
              <a:t>– tároljuk.</a:t>
            </a:r>
          </a:p>
          <a:p>
            <a:pPr marL="0" indent="0">
              <a:buNone/>
            </a:pPr>
            <a:r>
              <a:rPr lang="hu-HU" dirty="0"/>
              <a:t>Minthogy lényegében </a:t>
            </a:r>
            <a:r>
              <a:rPr lang="hu-HU" b="1" dirty="0"/>
              <a:t>nem a kész ábrát, hanem az </a:t>
            </a:r>
            <a:r>
              <a:rPr lang="hu-HU" b="1" dirty="0" smtClean="0"/>
              <a:t>ábra megrajzolásához </a:t>
            </a:r>
            <a:r>
              <a:rPr lang="hu-HU" b="1" dirty="0"/>
              <a:t>szükséges információkat tároljuk</a:t>
            </a:r>
            <a:r>
              <a:rPr lang="hu-HU" dirty="0"/>
              <a:t>, a </a:t>
            </a:r>
            <a:r>
              <a:rPr lang="hu-HU" dirty="0" smtClean="0"/>
              <a:t>számítógép az </a:t>
            </a:r>
            <a:r>
              <a:rPr lang="hu-HU" dirty="0"/>
              <a:t>ábrát erősebb ráközelítés esetén is úgy tudja újrarajzolni, hogy </a:t>
            </a:r>
            <a:r>
              <a:rPr lang="hu-HU" dirty="0" smtClean="0"/>
              <a:t>az nem </a:t>
            </a:r>
            <a:r>
              <a:rPr lang="hu-HU" dirty="0"/>
              <a:t>pixelesedik.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12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4098" name="Picture 2" descr="Vektorgrafikus képszerkesztőre van szükséged? - Kulcsszo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15" y="1123284"/>
            <a:ext cx="4738237" cy="31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https://www.nkp.hu/tankonyv/digitalis-kultura-8-nat2020/lecke_02_001</a:t>
            </a: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://hogyan.org/mi-az-a-fajlkiterjesztes-1-resz</a:t>
            </a:r>
            <a:r>
              <a:rPr lang="hu-HU" dirty="0" smtClean="0">
                <a:hlinkClick r:id="rId2"/>
              </a:rPr>
              <a:t>/</a:t>
            </a:r>
            <a:endParaRPr lang="hu-HU" dirty="0"/>
          </a:p>
          <a:p>
            <a:r>
              <a:rPr lang="hu-HU" dirty="0">
                <a:hlinkClick r:id="rId3"/>
              </a:rPr>
              <a:t>https://informatika.gtportal.eu/?</a:t>
            </a:r>
            <a:r>
              <a:rPr lang="hu-HU" dirty="0" smtClean="0">
                <a:hlinkClick r:id="rId3"/>
              </a:rPr>
              <a:t>f0=alapfogalmak_26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https://designakademia.hu/igy-valtsd-at-a-szinkodokat-rgb-cmyk-pantone-ral</a:t>
            </a:r>
            <a:r>
              <a:rPr lang="hu-HU" dirty="0" smtClean="0">
                <a:hlinkClick r:id="rId4"/>
              </a:rPr>
              <a:t>/</a:t>
            </a:r>
            <a:endParaRPr lang="hu-HU" dirty="0"/>
          </a:p>
          <a:p>
            <a:r>
              <a:rPr lang="hu-HU" dirty="0">
                <a:hlinkClick r:id="rId5"/>
              </a:rPr>
              <a:t>https://bkndesign.com/vektoros-logo</a:t>
            </a:r>
            <a:r>
              <a:rPr lang="hu-HU" dirty="0" smtClean="0">
                <a:hlinkClick r:id="rId5"/>
              </a:rPr>
              <a:t>/</a:t>
            </a:r>
            <a:endParaRPr lang="hu-HU" dirty="0"/>
          </a:p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x-com.hu/tomorito-programok/</a:t>
            </a:r>
            <a:endParaRPr lang="hu-HU" dirty="0"/>
          </a:p>
          <a:p>
            <a:r>
              <a:rPr lang="hu-HU" dirty="0">
                <a:hlinkClick r:id="rId7"/>
              </a:rPr>
              <a:t>https://</a:t>
            </a:r>
            <a:r>
              <a:rPr lang="hu-HU" dirty="0" smtClean="0">
                <a:hlinkClick r:id="rId7"/>
              </a:rPr>
              <a:t>www.youtube.com/watch?app=desktop&amp;v=3nym3fkHqyk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https</a:t>
            </a:r>
            <a:r>
              <a:rPr lang="hu-HU" dirty="0">
                <a:hlinkClick r:id="rId8"/>
              </a:rPr>
              <a:t>://www.kulcsszo.hu/vektorgrafikus-kepszerkesztore-van-szukseged</a:t>
            </a:r>
            <a:r>
              <a:rPr lang="hu-HU" dirty="0" smtClean="0">
                <a:hlinkClick r:id="rId8"/>
              </a:rPr>
              <a:t>/</a:t>
            </a:r>
            <a:endParaRPr lang="hu-HU" dirty="0" smtClean="0"/>
          </a:p>
          <a:p>
            <a:r>
              <a:rPr lang="hu-HU" dirty="0">
                <a:hlinkClick r:id="rId9"/>
              </a:rPr>
              <a:t>https://digitanora.webnode.hu/8-evfolyam</a:t>
            </a:r>
            <a:r>
              <a:rPr lang="hu-HU" dirty="0" smtClean="0">
                <a:hlinkClick r:id="rId9"/>
              </a:rPr>
              <a:t>/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13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497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3204" y="115910"/>
            <a:ext cx="9371949" cy="764194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sz="4800" dirty="0" smtClean="0"/>
              <a:t>Kiterjesztés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3204" y="856323"/>
            <a:ext cx="11367750" cy="462068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u-HU" sz="3200" dirty="0"/>
              <a:t>A fájlkiterjesztés vagy röviden </a:t>
            </a:r>
            <a:r>
              <a:rPr lang="hu-HU" sz="3200" dirty="0" smtClean="0"/>
              <a:t>kiterjesztés </a:t>
            </a:r>
            <a:r>
              <a:rPr lang="hu-HU" sz="3200" dirty="0"/>
              <a:t>egy </a:t>
            </a:r>
            <a:r>
              <a:rPr lang="hu-HU" sz="3200" b="1" dirty="0"/>
              <a:t>olyan információ, amely segíti az operációs rendszert és a felhasználói programokat abban, hogy azonosítsa az állomány típusát. </a:t>
            </a:r>
            <a:endParaRPr lang="hu-HU" sz="3200" b="1" dirty="0" smtClean="0"/>
          </a:p>
          <a:p>
            <a:pPr marL="0" indent="0">
              <a:buNone/>
            </a:pPr>
            <a:r>
              <a:rPr lang="hu-HU" sz="3200" b="1" dirty="0" smtClean="0"/>
              <a:t>A </a:t>
            </a:r>
            <a:r>
              <a:rPr lang="hu-HU" sz="3200" b="1" dirty="0"/>
              <a:t>fájlkiterjesztés az állomány nevének végén helyezkedik el, attól ponttal elválasztva.</a:t>
            </a:r>
            <a:endParaRPr lang="hu-HU" sz="32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t>2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7697EF-9CB0-49D9-92CE-49B5E372FAA0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pic>
        <p:nvPicPr>
          <p:cNvPr id="1026" name="Picture 2" descr="Mi az a fájlkiterjesztés? (1. rész) - Hogy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66" y="2921894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0956" y="276087"/>
            <a:ext cx="6570087" cy="470816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3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546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0402" y="9912"/>
            <a:ext cx="9371949" cy="1183566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Kiterjesztések</a:t>
            </a:r>
            <a:endParaRPr lang="hu-HU" sz="40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4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6A02CC-EB3F-46FF-90B2-E3BD70AFC74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72414" y="1210587"/>
            <a:ext cx="21136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u="sng" dirty="0" smtClean="0"/>
              <a:t>Képfájlok:</a:t>
            </a:r>
          </a:p>
          <a:p>
            <a:r>
              <a:rPr lang="hu-HU" sz="3600" dirty="0"/>
              <a:t>.</a:t>
            </a:r>
            <a:r>
              <a:rPr lang="hu-HU" sz="3600" dirty="0" err="1"/>
              <a:t>jpg</a:t>
            </a:r>
            <a:endParaRPr lang="hu-HU" sz="3600" dirty="0"/>
          </a:p>
          <a:p>
            <a:r>
              <a:rPr lang="hu-HU" sz="3600" dirty="0"/>
              <a:t>.</a:t>
            </a:r>
            <a:r>
              <a:rPr lang="hu-HU" sz="3600" dirty="0" err="1"/>
              <a:t>png</a:t>
            </a:r>
            <a:endParaRPr lang="hu-HU" sz="3600" dirty="0"/>
          </a:p>
          <a:p>
            <a:r>
              <a:rPr lang="hu-HU" sz="3600" dirty="0"/>
              <a:t>.</a:t>
            </a:r>
            <a:r>
              <a:rPr lang="hu-HU" sz="3600" dirty="0" err="1"/>
              <a:t>gif</a:t>
            </a:r>
            <a:endParaRPr lang="hu-HU" sz="3600" dirty="0"/>
          </a:p>
          <a:p>
            <a:r>
              <a:rPr lang="hu-HU" sz="3600" dirty="0"/>
              <a:t>.</a:t>
            </a:r>
            <a:r>
              <a:rPr lang="hu-HU" sz="3600" dirty="0" err="1"/>
              <a:t>bmp</a:t>
            </a:r>
            <a:endParaRPr lang="hu-HU" sz="3600" dirty="0"/>
          </a:p>
          <a:p>
            <a:r>
              <a:rPr lang="hu-HU" sz="3600" dirty="0"/>
              <a:t>.</a:t>
            </a:r>
            <a:r>
              <a:rPr lang="hu-HU" sz="3600" dirty="0" err="1"/>
              <a:t>tif</a:t>
            </a:r>
            <a:endParaRPr lang="hu-HU" sz="3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889612" y="1210587"/>
            <a:ext cx="264046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u="sng" dirty="0" smtClean="0"/>
              <a:t>Hangfájlok:</a:t>
            </a:r>
          </a:p>
          <a:p>
            <a:r>
              <a:rPr lang="en-US" sz="4000" dirty="0"/>
              <a:t>.mp3</a:t>
            </a:r>
          </a:p>
          <a:p>
            <a:r>
              <a:rPr lang="en-US" sz="4000" dirty="0"/>
              <a:t>.</a:t>
            </a:r>
            <a:r>
              <a:rPr lang="en-US" sz="4000" dirty="0" err="1"/>
              <a:t>flac</a:t>
            </a:r>
            <a:endParaRPr lang="en-US" sz="4000" dirty="0"/>
          </a:p>
          <a:p>
            <a:r>
              <a:rPr lang="en-US" sz="4000" dirty="0"/>
              <a:t>.</a:t>
            </a:r>
            <a:r>
              <a:rPr lang="en-US" sz="4000" dirty="0" err="1"/>
              <a:t>ogg</a:t>
            </a:r>
            <a:endParaRPr lang="en-US" sz="4000" dirty="0"/>
          </a:p>
          <a:p>
            <a:r>
              <a:rPr lang="en-US" sz="4000" dirty="0"/>
              <a:t>.raw</a:t>
            </a:r>
          </a:p>
          <a:p>
            <a:r>
              <a:rPr lang="en-US" sz="4000" dirty="0"/>
              <a:t>.wave</a:t>
            </a:r>
          </a:p>
          <a:p>
            <a:r>
              <a:rPr lang="en-US" sz="4000" dirty="0"/>
              <a:t>.</a:t>
            </a:r>
            <a:r>
              <a:rPr lang="en-US" sz="4000" dirty="0" err="1"/>
              <a:t>wma</a:t>
            </a:r>
            <a:endParaRPr lang="hu-HU" sz="4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046931" y="1210587"/>
            <a:ext cx="27350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u="sng" dirty="0" err="1" smtClean="0"/>
              <a:t>Videófájlok</a:t>
            </a:r>
            <a:r>
              <a:rPr lang="hu-HU" sz="4000" u="sng" dirty="0" smtClean="0"/>
              <a:t>:</a:t>
            </a:r>
          </a:p>
          <a:p>
            <a:r>
              <a:rPr lang="en-US" sz="4000" dirty="0"/>
              <a:t>.mp4</a:t>
            </a:r>
          </a:p>
          <a:p>
            <a:r>
              <a:rPr lang="en-US" sz="4000" dirty="0"/>
              <a:t>.</a:t>
            </a:r>
            <a:r>
              <a:rPr lang="en-US" sz="4000" dirty="0" err="1"/>
              <a:t>avi</a:t>
            </a:r>
            <a:endParaRPr lang="en-US" sz="4000" dirty="0"/>
          </a:p>
          <a:p>
            <a:r>
              <a:rPr lang="en-US" sz="4000" dirty="0"/>
              <a:t>.</a:t>
            </a:r>
            <a:r>
              <a:rPr lang="en-US" sz="4000" dirty="0" err="1"/>
              <a:t>wmx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8335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32419" y="366874"/>
            <a:ext cx="7588156" cy="3143393"/>
          </a:xfrm>
        </p:spPr>
        <p:txBody>
          <a:bodyPr rtlCol="0"/>
          <a:lstStyle/>
          <a:p>
            <a:pPr rtl="0"/>
            <a:r>
              <a:rPr lang="hu-HU" dirty="0" smtClean="0"/>
              <a:t>Képfelbontás, RGB kód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0402" y="0"/>
            <a:ext cx="9371949" cy="1183566"/>
          </a:xfrm>
        </p:spPr>
        <p:txBody>
          <a:bodyPr/>
          <a:lstStyle/>
          <a:p>
            <a:r>
              <a:rPr lang="hu-HU" dirty="0" smtClean="0"/>
              <a:t>Képfelbontás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307" y="1333989"/>
            <a:ext cx="4913194" cy="151839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képeink képpontokból- pixelekből- állnak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/>
              <a:t>A </a:t>
            </a:r>
            <a:r>
              <a:rPr lang="hu-HU" b="1" dirty="0"/>
              <a:t>felbontás</a:t>
            </a:r>
            <a:r>
              <a:rPr lang="hu-HU" dirty="0"/>
              <a:t> a </a:t>
            </a:r>
            <a:r>
              <a:rPr lang="hu-HU" b="1" dirty="0"/>
              <a:t>kép</a:t>
            </a:r>
            <a:r>
              <a:rPr lang="hu-HU" dirty="0"/>
              <a:t> részletgazdagságának a </a:t>
            </a:r>
            <a:r>
              <a:rPr lang="hu-HU" dirty="0" smtClean="0"/>
              <a:t>mértéke.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6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2052" name="Picture 4" descr="https://lexiq.hu/kepek/felbont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1" y="-283029"/>
            <a:ext cx="6905767" cy="44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259308" y="2774526"/>
            <a:ext cx="9509396" cy="1456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RGB kód </a:t>
            </a:r>
          </a:p>
          <a:p>
            <a:r>
              <a:rPr lang="hu-HU" dirty="0" smtClean="0"/>
              <a:t>(</a:t>
            </a:r>
            <a:r>
              <a:rPr lang="en-US" dirty="0"/>
              <a:t>Red (</a:t>
            </a:r>
            <a:r>
              <a:rPr lang="en-US" dirty="0" err="1"/>
              <a:t>piros</a:t>
            </a:r>
            <a:r>
              <a:rPr lang="en-US" dirty="0"/>
              <a:t>), Green (</a:t>
            </a:r>
            <a:r>
              <a:rPr lang="en-US" dirty="0" err="1"/>
              <a:t>zöld</a:t>
            </a:r>
            <a:r>
              <a:rPr lang="en-US" dirty="0"/>
              <a:t>), </a:t>
            </a:r>
            <a:endParaRPr lang="hu-HU" dirty="0" smtClean="0"/>
          </a:p>
          <a:p>
            <a:r>
              <a:rPr lang="en-US" dirty="0" smtClean="0"/>
              <a:t>Blue </a:t>
            </a:r>
            <a:r>
              <a:rPr lang="en-US" dirty="0"/>
              <a:t>(</a:t>
            </a:r>
            <a:r>
              <a:rPr lang="en-US" dirty="0" err="1"/>
              <a:t>kék</a:t>
            </a:r>
            <a:r>
              <a:rPr lang="en-US" dirty="0"/>
              <a:t>)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334855" y="3520046"/>
            <a:ext cx="4913194" cy="151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2533519" y="4201387"/>
            <a:ext cx="9176259" cy="242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A számítógép a kijelző színeit három színből, a vörösből, </a:t>
            </a:r>
            <a:r>
              <a:rPr lang="hu-HU" sz="2400" dirty="0" smtClean="0"/>
              <a:t>a zöldből </a:t>
            </a:r>
            <a:r>
              <a:rPr lang="hu-HU" sz="2400" dirty="0"/>
              <a:t>és a kékből keveri ki.</a:t>
            </a:r>
          </a:p>
          <a:p>
            <a:pPr marL="0" indent="0">
              <a:buNone/>
            </a:pPr>
            <a:r>
              <a:rPr lang="hu-HU" sz="2400" dirty="0"/>
              <a:t>Minden képpont színét úgy tárolja, hogy elteszi a </a:t>
            </a:r>
            <a:r>
              <a:rPr lang="hu-HU" sz="2400" dirty="0" smtClean="0"/>
              <a:t>három összetevő </a:t>
            </a:r>
            <a:r>
              <a:rPr lang="hu-HU" sz="2400" dirty="0"/>
              <a:t>mértékét, ez a szín </a:t>
            </a:r>
            <a:r>
              <a:rPr lang="hu-HU" sz="2400" dirty="0" err="1"/>
              <a:t>RGB-kódja</a:t>
            </a:r>
            <a:r>
              <a:rPr lang="hu-HU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2054" name="Picture 6" descr="Így váltsd át a színkódokat! – RGB, CMYK, Pantone, RAL – DesignAkadém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1111" b="1956"/>
          <a:stretch/>
        </p:blipFill>
        <p:spPr bwMode="auto">
          <a:xfrm>
            <a:off x="205201" y="4112649"/>
            <a:ext cx="2328318" cy="26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Pixelgrafika (</a:t>
            </a:r>
            <a:r>
              <a:rPr lang="hu-HU" dirty="0" err="1" smtClean="0"/>
              <a:t>rasztergrafika</a:t>
            </a:r>
            <a:r>
              <a:rPr lang="hu-HU" dirty="0" smtClean="0"/>
              <a:t>), vektorgrafika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7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6146" name="Picture 2" descr="VEKTOROS LOGÓ: Mit jelent? Mi a vektorgrafika? -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73" y="1459653"/>
            <a:ext cx="8048654" cy="51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777" y="2142699"/>
            <a:ext cx="6949440" cy="1340273"/>
          </a:xfrm>
        </p:spPr>
        <p:txBody>
          <a:bodyPr>
            <a:normAutofit/>
          </a:bodyPr>
          <a:lstStyle/>
          <a:p>
            <a:r>
              <a:rPr lang="hu-HU" dirty="0" smtClean="0"/>
              <a:t>Képek tárolása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1777" y="3482972"/>
            <a:ext cx="6949440" cy="863631"/>
          </a:xfrm>
        </p:spPr>
        <p:txBody>
          <a:bodyPr>
            <a:normAutofit/>
          </a:bodyPr>
          <a:lstStyle/>
          <a:p>
            <a:r>
              <a:rPr lang="hu-HU" sz="4000" dirty="0" smtClean="0"/>
              <a:t>Tömörítés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9359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14 legjobb tömörítő program Windows-hoz és MAC-hez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73802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Veszteségmentes tömörítés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/>
              <a:t>I</a:t>
            </a:r>
            <a:r>
              <a:rPr lang="hu-HU" sz="2800" b="1" dirty="0" smtClean="0"/>
              <a:t>smétlődéseket </a:t>
            </a:r>
            <a:r>
              <a:rPr lang="hu-HU" sz="2800" b="1" dirty="0"/>
              <a:t>keresünk, és megmondjuk, hogy </a:t>
            </a:r>
            <a:r>
              <a:rPr lang="hu-HU" sz="2800" b="1" dirty="0" smtClean="0"/>
              <a:t>hány ismétlődő </a:t>
            </a:r>
            <a:r>
              <a:rPr lang="hu-HU" sz="2800" b="1" dirty="0"/>
              <a:t>jelsor követi egymást.</a:t>
            </a:r>
          </a:p>
          <a:p>
            <a:pPr marL="0" indent="0">
              <a:buNone/>
            </a:pPr>
            <a:r>
              <a:rPr lang="hu-HU" sz="2800" b="1" dirty="0" smtClean="0"/>
              <a:t>Az </a:t>
            </a:r>
            <a:r>
              <a:rPr lang="hu-HU" sz="2800" b="1" dirty="0"/>
              <a:t>ilyen tömörítés sajátossága, hogy a tömörített </a:t>
            </a:r>
            <a:r>
              <a:rPr lang="hu-HU" sz="2800" b="1" dirty="0" smtClean="0"/>
              <a:t>forma alapján </a:t>
            </a:r>
            <a:r>
              <a:rPr lang="hu-HU" sz="2800" b="1" dirty="0"/>
              <a:t>pontosan vissza tudjuk állítani az </a:t>
            </a:r>
            <a:r>
              <a:rPr lang="hu-HU" sz="2800" b="1" dirty="0" smtClean="0"/>
              <a:t>eredeti jelsorozatot</a:t>
            </a:r>
            <a:r>
              <a:rPr lang="hu-HU" sz="2800" b="1" dirty="0"/>
              <a:t>, azaz a tömörítés veszteségmentes.</a:t>
            </a:r>
          </a:p>
          <a:p>
            <a:pPr marL="0" indent="0">
              <a:buNone/>
            </a:pPr>
            <a:r>
              <a:rPr lang="hu-HU" sz="2800" b="1" dirty="0" smtClean="0"/>
              <a:t> </a:t>
            </a:r>
            <a:r>
              <a:rPr lang="hu-HU" sz="2800" b="1" dirty="0"/>
              <a:t>Így tömörítjük a szövegeinket, táblázatainkat, </a:t>
            </a:r>
            <a:r>
              <a:rPr lang="hu-HU" sz="2800" b="1" dirty="0" smtClean="0"/>
              <a:t>a programjainkat</a:t>
            </a:r>
            <a:r>
              <a:rPr lang="hu-HU" sz="2800" b="1" dirty="0"/>
              <a:t>, és sokszor a képeket, hangokat, </a:t>
            </a:r>
            <a:r>
              <a:rPr lang="hu-HU" sz="2800" b="1" dirty="0" smtClean="0"/>
              <a:t>néhány esetben </a:t>
            </a:r>
            <a:r>
              <a:rPr lang="hu-HU" sz="2800" b="1" dirty="0"/>
              <a:t>a videókat is.</a:t>
            </a:r>
          </a:p>
          <a:p>
            <a:pPr marL="0" indent="0">
              <a:buNone/>
            </a:pPr>
            <a:r>
              <a:rPr lang="hu-HU" sz="2800" b="1" dirty="0"/>
              <a:t>Ilyen formátumok: .</a:t>
            </a:r>
            <a:r>
              <a:rPr lang="hu-HU" sz="2800" b="1" dirty="0" err="1"/>
              <a:t>gif</a:t>
            </a:r>
            <a:r>
              <a:rPr lang="hu-HU" sz="2800" b="1" dirty="0"/>
              <a:t>, .</a:t>
            </a:r>
            <a:r>
              <a:rPr lang="hu-HU" sz="2800" b="1" dirty="0" err="1"/>
              <a:t>png</a:t>
            </a:r>
            <a:r>
              <a:rPr lang="hu-HU" sz="2800" b="1" dirty="0"/>
              <a:t>, .</a:t>
            </a:r>
            <a:r>
              <a:rPr lang="hu-HU" sz="2800" b="1" dirty="0" err="1"/>
              <a:t>flac</a:t>
            </a:r>
            <a:r>
              <a:rPr lang="hu-HU" sz="2800" b="1" dirty="0"/>
              <a:t>, .</a:t>
            </a:r>
            <a:r>
              <a:rPr lang="hu-HU" sz="2800" b="1" dirty="0" err="1"/>
              <a:t>zip</a:t>
            </a:r>
            <a:endParaRPr lang="hu-HU" sz="2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9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t>2023. 11. 10.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7468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Ökológi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8_TF03098889.potx" id="{5CC6B5B3-DACA-47E7-B6B8-5C5DFB3F9642}" vid="{1C70118D-302F-42AB-9A64-59D1B02380B8}"/>
    </a:ext>
  </a:extLst>
</a:theme>
</file>

<file path=ppt/theme/theme2.xml><?xml version="1.0" encoding="utf-8"?>
<a:theme xmlns:a="http://schemas.openxmlformats.org/drawingml/2006/main" name="Office-té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Természettel és ökológiával kapcsolatos iskolai fényképbemutató</Template>
  <TotalTime>117</TotalTime>
  <Words>440</Words>
  <Application>Microsoft Office PowerPoint</Application>
  <PresentationFormat>Szélesvásznú</PresentationFormat>
  <Paragraphs>106</Paragraphs>
  <Slides>13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Corbel</vt:lpstr>
      <vt:lpstr>Ökológia 16x9</vt:lpstr>
      <vt:lpstr>Multimédiás elemek</vt:lpstr>
      <vt:lpstr>Kiterjesztés</vt:lpstr>
      <vt:lpstr>PowerPoint bemutató</vt:lpstr>
      <vt:lpstr>Kiterjesztések</vt:lpstr>
      <vt:lpstr>Képfelbontás, RGB kód</vt:lpstr>
      <vt:lpstr>Képfelbontás</vt:lpstr>
      <vt:lpstr>Pixelgrafika (rasztergrafika), vektorgrafika</vt:lpstr>
      <vt:lpstr>Képek tárolása</vt:lpstr>
      <vt:lpstr>Veszteségmentes tömörítés</vt:lpstr>
      <vt:lpstr>Veszteséges tömörítés</vt:lpstr>
      <vt:lpstr>PowerPoint bemutató</vt:lpstr>
      <vt:lpstr>Vektorgrafikus képek tárolása</vt:lpstr>
      <vt:lpstr>Felhasznált források: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Multimédiás elemek</dc:title>
  <dc:creator>Windows-felhasználó</dc:creator>
  <cp:lastModifiedBy>Windows-felhasználó</cp:lastModifiedBy>
  <cp:revision>9</cp:revision>
  <dcterms:created xsi:type="dcterms:W3CDTF">2023-11-10T06:22:29Z</dcterms:created>
  <dcterms:modified xsi:type="dcterms:W3CDTF">2023-11-10T08:20:12Z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